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 id="2147483674" r:id="rId3"/>
    <p:sldMasterId id="2147483687" r:id="rId4"/>
  </p:sldMasterIdLst>
  <p:notesMasterIdLst>
    <p:notesMasterId r:id="rId43"/>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Lst>
  <p:sldSz cx="9144000" cy="5143500" type="screen16x9"/>
  <p:notesSz cx="6858000" cy="9144000"/>
  <p:embeddedFontLst>
    <p:embeddedFont>
      <p:font typeface="Ubuntu" panose="020B0504030602030204" pitchFamily="3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2" roundtripDataSignature="AMtx7mhMf8ccRjWFjgnQQ1AvWrHM8xAmG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64FB78C-7115-41CE-AB7C-1F63E741B05D}">
  <a:tblStyle styleId="{B64FB78C-7115-41CE-AB7C-1F63E741B05D}"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6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font" Target="fonts/font4.fntdata"/><Relationship Id="rId55"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font" Target="fonts/font2.fntdata"/><Relationship Id="rId53"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1.fntdata"/><Relationship Id="rId52" Type="http://customschemas.google.com/relationships/presentationmetadata" Target="metadata"/><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notesMaster" Target="notesMasters/notesMaster1.xml"/><Relationship Id="rId56"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font" Target="fonts/font3.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3.jpg>
</file>

<file path=ppt/media/image4.png>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p1: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8" name="Google Shape;258;p1: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2abca6009ec_0_54: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34" name="Google Shape;334;g2abca6009ec_0_54: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2abca6009ec_0_62: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44" name="Google Shape;344;g2abca6009ec_0_62: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2abca6009ec_0_70: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54" name="Google Shape;354;g2abca6009ec_0_70: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2abca6009ec_0_78: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64" name="Google Shape;364;g2abca6009ec_0_78: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2abca6009ec_0_86: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74" name="Google Shape;374;g2abca6009ec_0_86: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2abca6009ec_0_94: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84" name="Google Shape;384;g2abca6009ec_0_94: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2abca6009ec_0_102: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94" name="Google Shape;394;g2abca6009ec_0_102: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2abca6009ec_0_143: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04" name="Google Shape;404;g2abca6009ec_0_143: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2abca6009ec_0_149: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11" name="Google Shape;411;g2abca6009ec_0_149: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2abca6009ec_0_202: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22" name="Google Shape;422;g2abca6009ec_0_202: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abca6009ec_0_0: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2" name="Google Shape;262;g2abca6009ec_0_0: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2abca6009ec_0_334: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32" name="Google Shape;432;g2abca6009ec_0_334: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2abca6009ec_0_162: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39" name="Google Shape;439;g2abca6009ec_0_162: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
        <p:cNvGrpSpPr/>
        <p:nvPr/>
      </p:nvGrpSpPr>
      <p:grpSpPr>
        <a:xfrm>
          <a:off x="0" y="0"/>
          <a:ext cx="0" cy="0"/>
          <a:chOff x="0" y="0"/>
          <a:chExt cx="0" cy="0"/>
        </a:xfrm>
      </p:grpSpPr>
      <p:sp>
        <p:nvSpPr>
          <p:cNvPr id="447" name="Google Shape;447;g2abca6009ec_0_170: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48" name="Google Shape;448;g2abca6009ec_0_170: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2abca6009ec_0_178: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57" name="Google Shape;457;g2abca6009ec_0_178: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2abca6009ec_0_186: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66" name="Google Shape;466;g2abca6009ec_0_186: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3"/>
        <p:cNvGrpSpPr/>
        <p:nvPr/>
      </p:nvGrpSpPr>
      <p:grpSpPr>
        <a:xfrm>
          <a:off x="0" y="0"/>
          <a:ext cx="0" cy="0"/>
          <a:chOff x="0" y="0"/>
          <a:chExt cx="0" cy="0"/>
        </a:xfrm>
      </p:grpSpPr>
      <p:sp>
        <p:nvSpPr>
          <p:cNvPr id="474" name="Google Shape;474;g2abca6009ec_0_194: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75" name="Google Shape;475;g2abca6009ec_0_1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2"/>
        <p:cNvGrpSpPr/>
        <p:nvPr/>
      </p:nvGrpSpPr>
      <p:grpSpPr>
        <a:xfrm>
          <a:off x="0" y="0"/>
          <a:ext cx="0" cy="0"/>
          <a:chOff x="0" y="0"/>
          <a:chExt cx="0" cy="0"/>
        </a:xfrm>
      </p:grpSpPr>
      <p:sp>
        <p:nvSpPr>
          <p:cNvPr id="483" name="Google Shape;483;g2abca6009ec_0_340: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84" name="Google Shape;484;g2abca6009ec_0_340: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9"/>
        <p:cNvGrpSpPr/>
        <p:nvPr/>
      </p:nvGrpSpPr>
      <p:grpSpPr>
        <a:xfrm>
          <a:off x="0" y="0"/>
          <a:ext cx="0" cy="0"/>
          <a:chOff x="0" y="0"/>
          <a:chExt cx="0" cy="0"/>
        </a:xfrm>
      </p:grpSpPr>
      <p:sp>
        <p:nvSpPr>
          <p:cNvPr id="490" name="Google Shape;490;g2abca6009ec_0_210: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91" name="Google Shape;491;g2abca6009ec_0_210: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2abca6009ec_0_218: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00" name="Google Shape;500;g2abca6009ec_0_218: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2abca6009ec_0_226: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09" name="Google Shape;509;g2abca6009ec_0_226: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2abca6009ec_0_6: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9" name="Google Shape;269;g2abca6009ec_0_6: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2abca6009ec_0_234: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18" name="Google Shape;518;g2abca6009ec_0_234: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2abca6009ec_0_310: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27" name="Google Shape;527;g2abca6009ec_0_310: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2"/>
        <p:cNvGrpSpPr/>
        <p:nvPr/>
      </p:nvGrpSpPr>
      <p:grpSpPr>
        <a:xfrm>
          <a:off x="0" y="0"/>
          <a:ext cx="0" cy="0"/>
          <a:chOff x="0" y="0"/>
          <a:chExt cx="0" cy="0"/>
        </a:xfrm>
      </p:grpSpPr>
      <p:sp>
        <p:nvSpPr>
          <p:cNvPr id="533" name="Google Shape;533;g2abca6009ec_0_242: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34" name="Google Shape;534;g2abca6009ec_0_242: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2abca6009ec_0_250: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44" name="Google Shape;544;g2abca6009ec_0_250: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2abca6009ec_0_258: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54" name="Google Shape;554;g2abca6009ec_0_258: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2"/>
        <p:cNvGrpSpPr/>
        <p:nvPr/>
      </p:nvGrpSpPr>
      <p:grpSpPr>
        <a:xfrm>
          <a:off x="0" y="0"/>
          <a:ext cx="0" cy="0"/>
          <a:chOff x="0" y="0"/>
          <a:chExt cx="0" cy="0"/>
        </a:xfrm>
      </p:grpSpPr>
      <p:sp>
        <p:nvSpPr>
          <p:cNvPr id="563" name="Google Shape;563;p5: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64" name="Google Shape;564;p5: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0"/>
        <p:cNvGrpSpPr/>
        <p:nvPr/>
      </p:nvGrpSpPr>
      <p:grpSpPr>
        <a:xfrm>
          <a:off x="0" y="0"/>
          <a:ext cx="0" cy="0"/>
          <a:chOff x="0" y="0"/>
          <a:chExt cx="0" cy="0"/>
        </a:xfrm>
      </p:grpSpPr>
      <p:sp>
        <p:nvSpPr>
          <p:cNvPr id="571" name="Google Shape;571;p6: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72" name="Google Shape;572;p6: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2abca6009ec_0_324: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81" name="Google Shape;581;g2abca6009ec_0_324: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p7: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90" name="Google Shape;590;p7: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2abca6009ec_0_14: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8" name="Google Shape;278;g2abca6009ec_0_14: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abca6009ec_0_22: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87" name="Google Shape;287;g2abca6009ec_0_22: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2abca6009ec_0_112: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96" name="Google Shape;296;g2abca6009ec_0_112: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2abca6009ec_0_30: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03" name="Google Shape;303;g2abca6009ec_0_30: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abca6009ec_0_38: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4" name="Google Shape;314;g2abca6009ec_0_38: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abca6009ec_0_46: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4" name="Google Shape;324;g2abca6009ec_0_46: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6"/>
        <p:cNvGrpSpPr/>
        <p:nvPr/>
      </p:nvGrpSpPr>
      <p:grpSpPr>
        <a:xfrm>
          <a:off x="0" y="0"/>
          <a:ext cx="0" cy="0"/>
          <a:chOff x="0" y="0"/>
          <a:chExt cx="0" cy="0"/>
        </a:xfrm>
      </p:grpSpPr>
      <p:sp>
        <p:nvSpPr>
          <p:cNvPr id="17" name="Google Shape;17;p9"/>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8" name="Google Shape;18;p9"/>
          <p:cNvSpPr txBox="1">
            <a:spLocks noGrp="1"/>
          </p:cNvSpPr>
          <p:nvPr>
            <p:ph type="body" idx="1"/>
          </p:nvPr>
        </p:nvSpPr>
        <p:spPr>
          <a:xfrm>
            <a:off x="457110" y="1203390"/>
            <a:ext cx="82293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46"/>
        <p:cNvGrpSpPr/>
        <p:nvPr/>
      </p:nvGrpSpPr>
      <p:grpSpPr>
        <a:xfrm>
          <a:off x="0" y="0"/>
          <a:ext cx="0" cy="0"/>
          <a:chOff x="0" y="0"/>
          <a:chExt cx="0" cy="0"/>
        </a:xfrm>
      </p:grpSpPr>
      <p:sp>
        <p:nvSpPr>
          <p:cNvPr id="47" name="Google Shape;47;p24"/>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8" name="Google Shape;48;p24"/>
          <p:cNvSpPr txBox="1">
            <a:spLocks noGrp="1"/>
          </p:cNvSpPr>
          <p:nvPr>
            <p:ph type="body" idx="1"/>
          </p:nvPr>
        </p:nvSpPr>
        <p:spPr>
          <a:xfrm>
            <a:off x="457110" y="1203390"/>
            <a:ext cx="82293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49" name="Google Shape;49;p24"/>
          <p:cNvSpPr txBox="1">
            <a:spLocks noGrp="1"/>
          </p:cNvSpPr>
          <p:nvPr>
            <p:ph type="body" idx="2"/>
          </p:nvPr>
        </p:nvSpPr>
        <p:spPr>
          <a:xfrm>
            <a:off x="457110" y="2761560"/>
            <a:ext cx="82293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50"/>
        <p:cNvGrpSpPr/>
        <p:nvPr/>
      </p:nvGrpSpPr>
      <p:grpSpPr>
        <a:xfrm>
          <a:off x="0" y="0"/>
          <a:ext cx="0" cy="0"/>
          <a:chOff x="0" y="0"/>
          <a:chExt cx="0" cy="0"/>
        </a:xfrm>
      </p:grpSpPr>
      <p:sp>
        <p:nvSpPr>
          <p:cNvPr id="51" name="Google Shape;51;p25"/>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2" name="Google Shape;52;p25"/>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53" name="Google Shape;53;p25"/>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54" name="Google Shape;54;p25"/>
          <p:cNvSpPr txBox="1">
            <a:spLocks noGrp="1"/>
          </p:cNvSpPr>
          <p:nvPr>
            <p:ph type="body" idx="3"/>
          </p:nvPr>
        </p:nvSpPr>
        <p:spPr>
          <a:xfrm>
            <a:off x="45711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55" name="Google Shape;55;p25"/>
          <p:cNvSpPr txBox="1">
            <a:spLocks noGrp="1"/>
          </p:cNvSpPr>
          <p:nvPr>
            <p:ph type="body" idx="4"/>
          </p:nvPr>
        </p:nvSpPr>
        <p:spPr>
          <a:xfrm>
            <a:off x="467397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6"/>
        <p:cNvGrpSpPr/>
        <p:nvPr/>
      </p:nvGrpSpPr>
      <p:grpSpPr>
        <a:xfrm>
          <a:off x="0" y="0"/>
          <a:ext cx="0" cy="0"/>
          <a:chOff x="0" y="0"/>
          <a:chExt cx="0" cy="0"/>
        </a:xfrm>
      </p:grpSpPr>
      <p:sp>
        <p:nvSpPr>
          <p:cNvPr id="57" name="Google Shape;57;p26"/>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8" name="Google Shape;58;p26"/>
          <p:cNvSpPr txBox="1">
            <a:spLocks noGrp="1"/>
          </p:cNvSpPr>
          <p:nvPr>
            <p:ph type="body" idx="1"/>
          </p:nvPr>
        </p:nvSpPr>
        <p:spPr>
          <a:xfrm>
            <a:off x="457110" y="120339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59" name="Google Shape;59;p26"/>
          <p:cNvSpPr txBox="1">
            <a:spLocks noGrp="1"/>
          </p:cNvSpPr>
          <p:nvPr>
            <p:ph type="body" idx="2"/>
          </p:nvPr>
        </p:nvSpPr>
        <p:spPr>
          <a:xfrm>
            <a:off x="3239730" y="120339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60" name="Google Shape;60;p26"/>
          <p:cNvSpPr txBox="1">
            <a:spLocks noGrp="1"/>
          </p:cNvSpPr>
          <p:nvPr>
            <p:ph type="body" idx="3"/>
          </p:nvPr>
        </p:nvSpPr>
        <p:spPr>
          <a:xfrm>
            <a:off x="6022350" y="120339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61" name="Google Shape;61;p26"/>
          <p:cNvSpPr txBox="1">
            <a:spLocks noGrp="1"/>
          </p:cNvSpPr>
          <p:nvPr>
            <p:ph type="body" idx="4"/>
          </p:nvPr>
        </p:nvSpPr>
        <p:spPr>
          <a:xfrm>
            <a:off x="457110" y="276156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62" name="Google Shape;62;p26"/>
          <p:cNvSpPr txBox="1">
            <a:spLocks noGrp="1"/>
          </p:cNvSpPr>
          <p:nvPr>
            <p:ph type="body" idx="5"/>
          </p:nvPr>
        </p:nvSpPr>
        <p:spPr>
          <a:xfrm>
            <a:off x="3239730" y="276156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63" name="Google Shape;63;p26"/>
          <p:cNvSpPr txBox="1">
            <a:spLocks noGrp="1"/>
          </p:cNvSpPr>
          <p:nvPr>
            <p:ph type="body" idx="6"/>
          </p:nvPr>
        </p:nvSpPr>
        <p:spPr>
          <a:xfrm>
            <a:off x="6022350" y="276156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70"/>
        <p:cNvGrpSpPr/>
        <p:nvPr/>
      </p:nvGrpSpPr>
      <p:grpSpPr>
        <a:xfrm>
          <a:off x="0" y="0"/>
          <a:ext cx="0" cy="0"/>
          <a:chOff x="0" y="0"/>
          <a:chExt cx="0" cy="0"/>
        </a:xfrm>
      </p:grpSpPr>
      <p:sp>
        <p:nvSpPr>
          <p:cNvPr id="71" name="Google Shape;71;p12"/>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2" name="Google Shape;72;p12"/>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73" name="Google Shape;73;p12"/>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74"/>
        <p:cNvGrpSpPr/>
        <p:nvPr/>
      </p:nvGrpSpPr>
      <p:grpSpPr>
        <a:xfrm>
          <a:off x="0" y="0"/>
          <a:ext cx="0" cy="0"/>
          <a:chOff x="0" y="0"/>
          <a:chExt cx="0" cy="0"/>
        </a:xfrm>
      </p:grpSpPr>
      <p:sp>
        <p:nvSpPr>
          <p:cNvPr id="75" name="Google Shape;75;p27"/>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6" name="Google Shape;76;p27"/>
          <p:cNvSpPr txBox="1">
            <a:spLocks noGrp="1"/>
          </p:cNvSpPr>
          <p:nvPr>
            <p:ph type="subTitle" idx="1"/>
          </p:nvPr>
        </p:nvSpPr>
        <p:spPr>
          <a:xfrm>
            <a:off x="457110" y="1203390"/>
            <a:ext cx="8229300" cy="29832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7" name="Google Shape;77;p27"/>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8" name="Google Shape;78;p27"/>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79" name="Google Shape;79;p27"/>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80"/>
        <p:cNvGrpSpPr/>
        <p:nvPr/>
      </p:nvGrpSpPr>
      <p:grpSpPr>
        <a:xfrm>
          <a:off x="0" y="0"/>
          <a:ext cx="0" cy="0"/>
          <a:chOff x="0" y="0"/>
          <a:chExt cx="0" cy="0"/>
        </a:xfrm>
      </p:grpSpPr>
      <p:sp>
        <p:nvSpPr>
          <p:cNvPr id="81" name="Google Shape;81;p28"/>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2" name="Google Shape;82;p28"/>
          <p:cNvSpPr txBox="1">
            <a:spLocks noGrp="1"/>
          </p:cNvSpPr>
          <p:nvPr>
            <p:ph type="body" idx="1"/>
          </p:nvPr>
        </p:nvSpPr>
        <p:spPr>
          <a:xfrm>
            <a:off x="457110" y="1203390"/>
            <a:ext cx="82293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83" name="Google Shape;83;p28"/>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4" name="Google Shape;84;p28"/>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85" name="Google Shape;85;p28"/>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86"/>
        <p:cNvGrpSpPr/>
        <p:nvPr/>
      </p:nvGrpSpPr>
      <p:grpSpPr>
        <a:xfrm>
          <a:off x="0" y="0"/>
          <a:ext cx="0" cy="0"/>
          <a:chOff x="0" y="0"/>
          <a:chExt cx="0" cy="0"/>
        </a:xfrm>
      </p:grpSpPr>
      <p:sp>
        <p:nvSpPr>
          <p:cNvPr id="87" name="Google Shape;87;p29"/>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8" name="Google Shape;88;p29"/>
          <p:cNvSpPr txBox="1">
            <a:spLocks noGrp="1"/>
          </p:cNvSpPr>
          <p:nvPr>
            <p:ph type="body" idx="1"/>
          </p:nvPr>
        </p:nvSpPr>
        <p:spPr>
          <a:xfrm>
            <a:off x="45711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89" name="Google Shape;89;p29"/>
          <p:cNvSpPr txBox="1">
            <a:spLocks noGrp="1"/>
          </p:cNvSpPr>
          <p:nvPr>
            <p:ph type="body" idx="2"/>
          </p:nvPr>
        </p:nvSpPr>
        <p:spPr>
          <a:xfrm>
            <a:off x="467397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90" name="Google Shape;90;p29"/>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1" name="Google Shape;91;p29"/>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92" name="Google Shape;92;p29"/>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3"/>
        <p:cNvGrpSpPr/>
        <p:nvPr/>
      </p:nvGrpSpPr>
      <p:grpSpPr>
        <a:xfrm>
          <a:off x="0" y="0"/>
          <a:ext cx="0" cy="0"/>
          <a:chOff x="0" y="0"/>
          <a:chExt cx="0" cy="0"/>
        </a:xfrm>
      </p:grpSpPr>
      <p:sp>
        <p:nvSpPr>
          <p:cNvPr id="94" name="Google Shape;94;p30"/>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5" name="Google Shape;95;p30"/>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6" name="Google Shape;96;p30"/>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97" name="Google Shape;97;p30"/>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98"/>
        <p:cNvGrpSpPr/>
        <p:nvPr/>
      </p:nvGrpSpPr>
      <p:grpSpPr>
        <a:xfrm>
          <a:off x="0" y="0"/>
          <a:ext cx="0" cy="0"/>
          <a:chOff x="0" y="0"/>
          <a:chExt cx="0" cy="0"/>
        </a:xfrm>
      </p:grpSpPr>
      <p:sp>
        <p:nvSpPr>
          <p:cNvPr id="99" name="Google Shape;99;p31"/>
          <p:cNvSpPr txBox="1">
            <a:spLocks noGrp="1"/>
          </p:cNvSpPr>
          <p:nvPr>
            <p:ph type="subTitle" idx="1"/>
          </p:nvPr>
        </p:nvSpPr>
        <p:spPr>
          <a:xfrm>
            <a:off x="457110" y="205200"/>
            <a:ext cx="8229300" cy="3981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0" name="Google Shape;100;p31"/>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1" name="Google Shape;101;p31"/>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102" name="Google Shape;102;p31"/>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103"/>
        <p:cNvGrpSpPr/>
        <p:nvPr/>
      </p:nvGrpSpPr>
      <p:grpSpPr>
        <a:xfrm>
          <a:off x="0" y="0"/>
          <a:ext cx="0" cy="0"/>
          <a:chOff x="0" y="0"/>
          <a:chExt cx="0" cy="0"/>
        </a:xfrm>
      </p:grpSpPr>
      <p:sp>
        <p:nvSpPr>
          <p:cNvPr id="104" name="Google Shape;104;p32"/>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5" name="Google Shape;105;p32"/>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06" name="Google Shape;106;p32"/>
          <p:cNvSpPr txBox="1">
            <a:spLocks noGrp="1"/>
          </p:cNvSpPr>
          <p:nvPr>
            <p:ph type="body" idx="2"/>
          </p:nvPr>
        </p:nvSpPr>
        <p:spPr>
          <a:xfrm>
            <a:off x="467397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07" name="Google Shape;107;p32"/>
          <p:cNvSpPr txBox="1">
            <a:spLocks noGrp="1"/>
          </p:cNvSpPr>
          <p:nvPr>
            <p:ph type="body" idx="3"/>
          </p:nvPr>
        </p:nvSpPr>
        <p:spPr>
          <a:xfrm>
            <a:off x="45711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08" name="Google Shape;108;p32"/>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9" name="Google Shape;109;p32"/>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110" name="Google Shape;110;p32"/>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9"/>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111"/>
        <p:cNvGrpSpPr/>
        <p:nvPr/>
      </p:nvGrpSpPr>
      <p:grpSpPr>
        <a:xfrm>
          <a:off x="0" y="0"/>
          <a:ext cx="0" cy="0"/>
          <a:chOff x="0" y="0"/>
          <a:chExt cx="0" cy="0"/>
        </a:xfrm>
      </p:grpSpPr>
      <p:sp>
        <p:nvSpPr>
          <p:cNvPr id="112" name="Google Shape;112;p33"/>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3" name="Google Shape;113;p33"/>
          <p:cNvSpPr txBox="1">
            <a:spLocks noGrp="1"/>
          </p:cNvSpPr>
          <p:nvPr>
            <p:ph type="body" idx="1"/>
          </p:nvPr>
        </p:nvSpPr>
        <p:spPr>
          <a:xfrm>
            <a:off x="45711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14" name="Google Shape;114;p33"/>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15" name="Google Shape;115;p33"/>
          <p:cNvSpPr txBox="1">
            <a:spLocks noGrp="1"/>
          </p:cNvSpPr>
          <p:nvPr>
            <p:ph type="body" idx="3"/>
          </p:nvPr>
        </p:nvSpPr>
        <p:spPr>
          <a:xfrm>
            <a:off x="467397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16" name="Google Shape;116;p33"/>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7" name="Google Shape;117;p33"/>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118" name="Google Shape;118;p33"/>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119"/>
        <p:cNvGrpSpPr/>
        <p:nvPr/>
      </p:nvGrpSpPr>
      <p:grpSpPr>
        <a:xfrm>
          <a:off x="0" y="0"/>
          <a:ext cx="0" cy="0"/>
          <a:chOff x="0" y="0"/>
          <a:chExt cx="0" cy="0"/>
        </a:xfrm>
      </p:grpSpPr>
      <p:sp>
        <p:nvSpPr>
          <p:cNvPr id="120" name="Google Shape;120;p34"/>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1" name="Google Shape;121;p34"/>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22" name="Google Shape;122;p34"/>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23" name="Google Shape;123;p34"/>
          <p:cNvSpPr txBox="1">
            <a:spLocks noGrp="1"/>
          </p:cNvSpPr>
          <p:nvPr>
            <p:ph type="body" idx="3"/>
          </p:nvPr>
        </p:nvSpPr>
        <p:spPr>
          <a:xfrm>
            <a:off x="457110" y="2761560"/>
            <a:ext cx="82293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24" name="Google Shape;124;p34"/>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5" name="Google Shape;125;p34"/>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126" name="Google Shape;126;p34"/>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127"/>
        <p:cNvGrpSpPr/>
        <p:nvPr/>
      </p:nvGrpSpPr>
      <p:grpSpPr>
        <a:xfrm>
          <a:off x="0" y="0"/>
          <a:ext cx="0" cy="0"/>
          <a:chOff x="0" y="0"/>
          <a:chExt cx="0" cy="0"/>
        </a:xfrm>
      </p:grpSpPr>
      <p:sp>
        <p:nvSpPr>
          <p:cNvPr id="128" name="Google Shape;128;p35"/>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9" name="Google Shape;129;p35"/>
          <p:cNvSpPr txBox="1">
            <a:spLocks noGrp="1"/>
          </p:cNvSpPr>
          <p:nvPr>
            <p:ph type="body" idx="1"/>
          </p:nvPr>
        </p:nvSpPr>
        <p:spPr>
          <a:xfrm>
            <a:off x="457110" y="1203390"/>
            <a:ext cx="82293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30" name="Google Shape;130;p35"/>
          <p:cNvSpPr txBox="1">
            <a:spLocks noGrp="1"/>
          </p:cNvSpPr>
          <p:nvPr>
            <p:ph type="body" idx="2"/>
          </p:nvPr>
        </p:nvSpPr>
        <p:spPr>
          <a:xfrm>
            <a:off x="457110" y="2761560"/>
            <a:ext cx="82293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31" name="Google Shape;131;p35"/>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2" name="Google Shape;132;p35"/>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133" name="Google Shape;133;p35"/>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134"/>
        <p:cNvGrpSpPr/>
        <p:nvPr/>
      </p:nvGrpSpPr>
      <p:grpSpPr>
        <a:xfrm>
          <a:off x="0" y="0"/>
          <a:ext cx="0" cy="0"/>
          <a:chOff x="0" y="0"/>
          <a:chExt cx="0" cy="0"/>
        </a:xfrm>
      </p:grpSpPr>
      <p:sp>
        <p:nvSpPr>
          <p:cNvPr id="135" name="Google Shape;135;p36"/>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6" name="Google Shape;136;p36"/>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37" name="Google Shape;137;p36"/>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38" name="Google Shape;138;p36"/>
          <p:cNvSpPr txBox="1">
            <a:spLocks noGrp="1"/>
          </p:cNvSpPr>
          <p:nvPr>
            <p:ph type="body" idx="3"/>
          </p:nvPr>
        </p:nvSpPr>
        <p:spPr>
          <a:xfrm>
            <a:off x="45711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39" name="Google Shape;139;p36"/>
          <p:cNvSpPr txBox="1">
            <a:spLocks noGrp="1"/>
          </p:cNvSpPr>
          <p:nvPr>
            <p:ph type="body" idx="4"/>
          </p:nvPr>
        </p:nvSpPr>
        <p:spPr>
          <a:xfrm>
            <a:off x="467397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40" name="Google Shape;140;p36"/>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1" name="Google Shape;141;p36"/>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142" name="Google Shape;142;p36"/>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43"/>
        <p:cNvGrpSpPr/>
        <p:nvPr/>
      </p:nvGrpSpPr>
      <p:grpSpPr>
        <a:xfrm>
          <a:off x="0" y="0"/>
          <a:ext cx="0" cy="0"/>
          <a:chOff x="0" y="0"/>
          <a:chExt cx="0" cy="0"/>
        </a:xfrm>
      </p:grpSpPr>
      <p:sp>
        <p:nvSpPr>
          <p:cNvPr id="144" name="Google Shape;144;p37"/>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5" name="Google Shape;145;p37"/>
          <p:cNvSpPr txBox="1">
            <a:spLocks noGrp="1"/>
          </p:cNvSpPr>
          <p:nvPr>
            <p:ph type="body" idx="1"/>
          </p:nvPr>
        </p:nvSpPr>
        <p:spPr>
          <a:xfrm>
            <a:off x="457110" y="120339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46" name="Google Shape;146;p37"/>
          <p:cNvSpPr txBox="1">
            <a:spLocks noGrp="1"/>
          </p:cNvSpPr>
          <p:nvPr>
            <p:ph type="body" idx="2"/>
          </p:nvPr>
        </p:nvSpPr>
        <p:spPr>
          <a:xfrm>
            <a:off x="3239730" y="120339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47" name="Google Shape;147;p37"/>
          <p:cNvSpPr txBox="1">
            <a:spLocks noGrp="1"/>
          </p:cNvSpPr>
          <p:nvPr>
            <p:ph type="body" idx="3"/>
          </p:nvPr>
        </p:nvSpPr>
        <p:spPr>
          <a:xfrm>
            <a:off x="6022350" y="120339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48" name="Google Shape;148;p37"/>
          <p:cNvSpPr txBox="1">
            <a:spLocks noGrp="1"/>
          </p:cNvSpPr>
          <p:nvPr>
            <p:ph type="body" idx="4"/>
          </p:nvPr>
        </p:nvSpPr>
        <p:spPr>
          <a:xfrm>
            <a:off x="457110" y="276156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49" name="Google Shape;149;p37"/>
          <p:cNvSpPr txBox="1">
            <a:spLocks noGrp="1"/>
          </p:cNvSpPr>
          <p:nvPr>
            <p:ph type="body" idx="5"/>
          </p:nvPr>
        </p:nvSpPr>
        <p:spPr>
          <a:xfrm>
            <a:off x="3239730" y="276156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50" name="Google Shape;150;p37"/>
          <p:cNvSpPr txBox="1">
            <a:spLocks noGrp="1"/>
          </p:cNvSpPr>
          <p:nvPr>
            <p:ph type="body" idx="6"/>
          </p:nvPr>
        </p:nvSpPr>
        <p:spPr>
          <a:xfrm>
            <a:off x="6022350" y="276156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151" name="Google Shape;151;p37"/>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52" name="Google Shape;152;p37"/>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p>
        </p:txBody>
      </p:sp>
      <p:sp>
        <p:nvSpPr>
          <p:cNvPr id="153" name="Google Shape;153;p37"/>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55"/>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156"/>
        <p:cNvGrpSpPr/>
        <p:nvPr/>
      </p:nvGrpSpPr>
      <p:grpSpPr>
        <a:xfrm>
          <a:off x="0" y="0"/>
          <a:ext cx="0" cy="0"/>
          <a:chOff x="0" y="0"/>
          <a:chExt cx="0" cy="0"/>
        </a:xfrm>
      </p:grpSpPr>
      <p:sp>
        <p:nvSpPr>
          <p:cNvPr id="157" name="Google Shape;157;p38"/>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8" name="Google Shape;158;p38"/>
          <p:cNvSpPr txBox="1">
            <a:spLocks noGrp="1"/>
          </p:cNvSpPr>
          <p:nvPr>
            <p:ph type="subTitle" idx="1"/>
          </p:nvPr>
        </p:nvSpPr>
        <p:spPr>
          <a:xfrm>
            <a:off x="457110" y="1203390"/>
            <a:ext cx="8229300" cy="29832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59"/>
        <p:cNvGrpSpPr/>
        <p:nvPr/>
      </p:nvGrpSpPr>
      <p:grpSpPr>
        <a:xfrm>
          <a:off x="0" y="0"/>
          <a:ext cx="0" cy="0"/>
          <a:chOff x="0" y="0"/>
          <a:chExt cx="0" cy="0"/>
        </a:xfrm>
      </p:grpSpPr>
      <p:sp>
        <p:nvSpPr>
          <p:cNvPr id="160" name="Google Shape;160;p39"/>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1" name="Google Shape;161;p39"/>
          <p:cNvSpPr txBox="1">
            <a:spLocks noGrp="1"/>
          </p:cNvSpPr>
          <p:nvPr>
            <p:ph type="body" idx="1"/>
          </p:nvPr>
        </p:nvSpPr>
        <p:spPr>
          <a:xfrm>
            <a:off x="457110" y="1203390"/>
            <a:ext cx="8229300" cy="29832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62"/>
        <p:cNvGrpSpPr/>
        <p:nvPr/>
      </p:nvGrpSpPr>
      <p:grpSpPr>
        <a:xfrm>
          <a:off x="0" y="0"/>
          <a:ext cx="0" cy="0"/>
          <a:chOff x="0" y="0"/>
          <a:chExt cx="0" cy="0"/>
        </a:xfrm>
      </p:grpSpPr>
      <p:sp>
        <p:nvSpPr>
          <p:cNvPr id="163" name="Google Shape;163;p40"/>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4" name="Google Shape;164;p40"/>
          <p:cNvSpPr txBox="1">
            <a:spLocks noGrp="1"/>
          </p:cNvSpPr>
          <p:nvPr>
            <p:ph type="body" idx="1"/>
          </p:nvPr>
        </p:nvSpPr>
        <p:spPr>
          <a:xfrm>
            <a:off x="457110" y="1203390"/>
            <a:ext cx="4015800" cy="29832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65" name="Google Shape;165;p40"/>
          <p:cNvSpPr txBox="1">
            <a:spLocks noGrp="1"/>
          </p:cNvSpPr>
          <p:nvPr>
            <p:ph type="body" idx="2"/>
          </p:nvPr>
        </p:nvSpPr>
        <p:spPr>
          <a:xfrm>
            <a:off x="4673970" y="1203390"/>
            <a:ext cx="4015800" cy="29832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66"/>
        <p:cNvGrpSpPr/>
        <p:nvPr/>
      </p:nvGrpSpPr>
      <p:grpSpPr>
        <a:xfrm>
          <a:off x="0" y="0"/>
          <a:ext cx="0" cy="0"/>
          <a:chOff x="0" y="0"/>
          <a:chExt cx="0" cy="0"/>
        </a:xfrm>
      </p:grpSpPr>
      <p:sp>
        <p:nvSpPr>
          <p:cNvPr id="167" name="Google Shape;167;p41"/>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0"/>
        <p:cNvGrpSpPr/>
        <p:nvPr/>
      </p:nvGrpSpPr>
      <p:grpSpPr>
        <a:xfrm>
          <a:off x="0" y="0"/>
          <a:ext cx="0" cy="0"/>
          <a:chOff x="0" y="0"/>
          <a:chExt cx="0" cy="0"/>
        </a:xfrm>
      </p:grpSpPr>
      <p:sp>
        <p:nvSpPr>
          <p:cNvPr id="21" name="Google Shape;21;p17"/>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2" name="Google Shape;22;p17"/>
          <p:cNvSpPr txBox="1">
            <a:spLocks noGrp="1"/>
          </p:cNvSpPr>
          <p:nvPr>
            <p:ph type="subTitle" idx="1"/>
          </p:nvPr>
        </p:nvSpPr>
        <p:spPr>
          <a:xfrm>
            <a:off x="457110" y="1203390"/>
            <a:ext cx="8229300" cy="29832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168"/>
        <p:cNvGrpSpPr/>
        <p:nvPr/>
      </p:nvGrpSpPr>
      <p:grpSpPr>
        <a:xfrm>
          <a:off x="0" y="0"/>
          <a:ext cx="0" cy="0"/>
          <a:chOff x="0" y="0"/>
          <a:chExt cx="0" cy="0"/>
        </a:xfrm>
      </p:grpSpPr>
      <p:sp>
        <p:nvSpPr>
          <p:cNvPr id="169" name="Google Shape;169;p42"/>
          <p:cNvSpPr txBox="1">
            <a:spLocks noGrp="1"/>
          </p:cNvSpPr>
          <p:nvPr>
            <p:ph type="subTitle" idx="1"/>
          </p:nvPr>
        </p:nvSpPr>
        <p:spPr>
          <a:xfrm>
            <a:off x="457110" y="205200"/>
            <a:ext cx="8229300" cy="39810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170"/>
        <p:cNvGrpSpPr/>
        <p:nvPr/>
      </p:nvGrpSpPr>
      <p:grpSpPr>
        <a:xfrm>
          <a:off x="0" y="0"/>
          <a:ext cx="0" cy="0"/>
          <a:chOff x="0" y="0"/>
          <a:chExt cx="0" cy="0"/>
        </a:xfrm>
      </p:grpSpPr>
      <p:sp>
        <p:nvSpPr>
          <p:cNvPr id="171" name="Google Shape;171;p43"/>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2" name="Google Shape;172;p43"/>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3" name="Google Shape;173;p43"/>
          <p:cNvSpPr txBox="1">
            <a:spLocks noGrp="1"/>
          </p:cNvSpPr>
          <p:nvPr>
            <p:ph type="body" idx="2"/>
          </p:nvPr>
        </p:nvSpPr>
        <p:spPr>
          <a:xfrm>
            <a:off x="4673970" y="1203390"/>
            <a:ext cx="4015800" cy="29832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4" name="Google Shape;174;p43"/>
          <p:cNvSpPr txBox="1">
            <a:spLocks noGrp="1"/>
          </p:cNvSpPr>
          <p:nvPr>
            <p:ph type="body" idx="3"/>
          </p:nvPr>
        </p:nvSpPr>
        <p:spPr>
          <a:xfrm>
            <a:off x="457110" y="2761560"/>
            <a:ext cx="40158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175"/>
        <p:cNvGrpSpPr/>
        <p:nvPr/>
      </p:nvGrpSpPr>
      <p:grpSpPr>
        <a:xfrm>
          <a:off x="0" y="0"/>
          <a:ext cx="0" cy="0"/>
          <a:chOff x="0" y="0"/>
          <a:chExt cx="0" cy="0"/>
        </a:xfrm>
      </p:grpSpPr>
      <p:sp>
        <p:nvSpPr>
          <p:cNvPr id="176" name="Google Shape;176;p44"/>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7" name="Google Shape;177;p44"/>
          <p:cNvSpPr txBox="1">
            <a:spLocks noGrp="1"/>
          </p:cNvSpPr>
          <p:nvPr>
            <p:ph type="body" idx="1"/>
          </p:nvPr>
        </p:nvSpPr>
        <p:spPr>
          <a:xfrm>
            <a:off x="457110" y="1203390"/>
            <a:ext cx="4015800" cy="29832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8" name="Google Shape;178;p44"/>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79" name="Google Shape;179;p44"/>
          <p:cNvSpPr txBox="1">
            <a:spLocks noGrp="1"/>
          </p:cNvSpPr>
          <p:nvPr>
            <p:ph type="body" idx="3"/>
          </p:nvPr>
        </p:nvSpPr>
        <p:spPr>
          <a:xfrm>
            <a:off x="4673970" y="2761560"/>
            <a:ext cx="40158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180"/>
        <p:cNvGrpSpPr/>
        <p:nvPr/>
      </p:nvGrpSpPr>
      <p:grpSpPr>
        <a:xfrm>
          <a:off x="0" y="0"/>
          <a:ext cx="0" cy="0"/>
          <a:chOff x="0" y="0"/>
          <a:chExt cx="0" cy="0"/>
        </a:xfrm>
      </p:grpSpPr>
      <p:sp>
        <p:nvSpPr>
          <p:cNvPr id="181" name="Google Shape;181;p45"/>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2" name="Google Shape;182;p45"/>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3" name="Google Shape;183;p45"/>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4" name="Google Shape;184;p45"/>
          <p:cNvSpPr txBox="1">
            <a:spLocks noGrp="1"/>
          </p:cNvSpPr>
          <p:nvPr>
            <p:ph type="body" idx="3"/>
          </p:nvPr>
        </p:nvSpPr>
        <p:spPr>
          <a:xfrm>
            <a:off x="457110" y="2761560"/>
            <a:ext cx="82293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185"/>
        <p:cNvGrpSpPr/>
        <p:nvPr/>
      </p:nvGrpSpPr>
      <p:grpSpPr>
        <a:xfrm>
          <a:off x="0" y="0"/>
          <a:ext cx="0" cy="0"/>
          <a:chOff x="0" y="0"/>
          <a:chExt cx="0" cy="0"/>
        </a:xfrm>
      </p:grpSpPr>
      <p:sp>
        <p:nvSpPr>
          <p:cNvPr id="186" name="Google Shape;186;p46"/>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7" name="Google Shape;187;p46"/>
          <p:cNvSpPr txBox="1">
            <a:spLocks noGrp="1"/>
          </p:cNvSpPr>
          <p:nvPr>
            <p:ph type="body" idx="1"/>
          </p:nvPr>
        </p:nvSpPr>
        <p:spPr>
          <a:xfrm>
            <a:off x="457110" y="1203390"/>
            <a:ext cx="82293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88" name="Google Shape;188;p46"/>
          <p:cNvSpPr txBox="1">
            <a:spLocks noGrp="1"/>
          </p:cNvSpPr>
          <p:nvPr>
            <p:ph type="body" idx="2"/>
          </p:nvPr>
        </p:nvSpPr>
        <p:spPr>
          <a:xfrm>
            <a:off x="457110" y="2761560"/>
            <a:ext cx="82293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189"/>
        <p:cNvGrpSpPr/>
        <p:nvPr/>
      </p:nvGrpSpPr>
      <p:grpSpPr>
        <a:xfrm>
          <a:off x="0" y="0"/>
          <a:ext cx="0" cy="0"/>
          <a:chOff x="0" y="0"/>
          <a:chExt cx="0" cy="0"/>
        </a:xfrm>
      </p:grpSpPr>
      <p:sp>
        <p:nvSpPr>
          <p:cNvPr id="190" name="Google Shape;190;p47"/>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1" name="Google Shape;191;p47"/>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2" name="Google Shape;192;p47"/>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3" name="Google Shape;193;p47"/>
          <p:cNvSpPr txBox="1">
            <a:spLocks noGrp="1"/>
          </p:cNvSpPr>
          <p:nvPr>
            <p:ph type="body" idx="3"/>
          </p:nvPr>
        </p:nvSpPr>
        <p:spPr>
          <a:xfrm>
            <a:off x="457110" y="2761560"/>
            <a:ext cx="40158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4" name="Google Shape;194;p47"/>
          <p:cNvSpPr txBox="1">
            <a:spLocks noGrp="1"/>
          </p:cNvSpPr>
          <p:nvPr>
            <p:ph type="body" idx="4"/>
          </p:nvPr>
        </p:nvSpPr>
        <p:spPr>
          <a:xfrm>
            <a:off x="4673970" y="2761560"/>
            <a:ext cx="40158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95"/>
        <p:cNvGrpSpPr/>
        <p:nvPr/>
      </p:nvGrpSpPr>
      <p:grpSpPr>
        <a:xfrm>
          <a:off x="0" y="0"/>
          <a:ext cx="0" cy="0"/>
          <a:chOff x="0" y="0"/>
          <a:chExt cx="0" cy="0"/>
        </a:xfrm>
      </p:grpSpPr>
      <p:sp>
        <p:nvSpPr>
          <p:cNvPr id="196" name="Google Shape;196;p48"/>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7" name="Google Shape;197;p48"/>
          <p:cNvSpPr txBox="1">
            <a:spLocks noGrp="1"/>
          </p:cNvSpPr>
          <p:nvPr>
            <p:ph type="body" idx="1"/>
          </p:nvPr>
        </p:nvSpPr>
        <p:spPr>
          <a:xfrm>
            <a:off x="457110" y="1203390"/>
            <a:ext cx="26499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8" name="Google Shape;198;p48"/>
          <p:cNvSpPr txBox="1">
            <a:spLocks noGrp="1"/>
          </p:cNvSpPr>
          <p:nvPr>
            <p:ph type="body" idx="2"/>
          </p:nvPr>
        </p:nvSpPr>
        <p:spPr>
          <a:xfrm>
            <a:off x="3239730" y="1203390"/>
            <a:ext cx="26499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99" name="Google Shape;199;p48"/>
          <p:cNvSpPr txBox="1">
            <a:spLocks noGrp="1"/>
          </p:cNvSpPr>
          <p:nvPr>
            <p:ph type="body" idx="3"/>
          </p:nvPr>
        </p:nvSpPr>
        <p:spPr>
          <a:xfrm>
            <a:off x="6022350" y="1203390"/>
            <a:ext cx="26499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0" name="Google Shape;200;p48"/>
          <p:cNvSpPr txBox="1">
            <a:spLocks noGrp="1"/>
          </p:cNvSpPr>
          <p:nvPr>
            <p:ph type="body" idx="4"/>
          </p:nvPr>
        </p:nvSpPr>
        <p:spPr>
          <a:xfrm>
            <a:off x="457110" y="2761560"/>
            <a:ext cx="26499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1" name="Google Shape;201;p48"/>
          <p:cNvSpPr txBox="1">
            <a:spLocks noGrp="1"/>
          </p:cNvSpPr>
          <p:nvPr>
            <p:ph type="body" idx="5"/>
          </p:nvPr>
        </p:nvSpPr>
        <p:spPr>
          <a:xfrm>
            <a:off x="3239730" y="2761560"/>
            <a:ext cx="26499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2" name="Google Shape;202;p48"/>
          <p:cNvSpPr txBox="1">
            <a:spLocks noGrp="1"/>
          </p:cNvSpPr>
          <p:nvPr>
            <p:ph type="body" idx="6"/>
          </p:nvPr>
        </p:nvSpPr>
        <p:spPr>
          <a:xfrm>
            <a:off x="6022350" y="2761560"/>
            <a:ext cx="2649900" cy="1422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08"/>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09"/>
        <p:cNvGrpSpPr/>
        <p:nvPr/>
      </p:nvGrpSpPr>
      <p:grpSpPr>
        <a:xfrm>
          <a:off x="0" y="0"/>
          <a:ext cx="0" cy="0"/>
          <a:chOff x="0" y="0"/>
          <a:chExt cx="0" cy="0"/>
        </a:xfrm>
      </p:grpSpPr>
      <p:sp>
        <p:nvSpPr>
          <p:cNvPr id="210" name="Google Shape;210;p49"/>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11" name="Google Shape;211;p49"/>
          <p:cNvSpPr txBox="1">
            <a:spLocks noGrp="1"/>
          </p:cNvSpPr>
          <p:nvPr>
            <p:ph type="subTitle" idx="1"/>
          </p:nvPr>
        </p:nvSpPr>
        <p:spPr>
          <a:xfrm>
            <a:off x="457110" y="1203390"/>
            <a:ext cx="8229300" cy="29832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212"/>
        <p:cNvGrpSpPr/>
        <p:nvPr/>
      </p:nvGrpSpPr>
      <p:grpSpPr>
        <a:xfrm>
          <a:off x="0" y="0"/>
          <a:ext cx="0" cy="0"/>
          <a:chOff x="0" y="0"/>
          <a:chExt cx="0" cy="0"/>
        </a:xfrm>
      </p:grpSpPr>
      <p:sp>
        <p:nvSpPr>
          <p:cNvPr id="213" name="Google Shape;213;p50"/>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14" name="Google Shape;214;p50"/>
          <p:cNvSpPr txBox="1">
            <a:spLocks noGrp="1"/>
          </p:cNvSpPr>
          <p:nvPr>
            <p:ph type="body" idx="1"/>
          </p:nvPr>
        </p:nvSpPr>
        <p:spPr>
          <a:xfrm>
            <a:off x="457110" y="1203390"/>
            <a:ext cx="82293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3"/>
        <p:cNvGrpSpPr/>
        <p:nvPr/>
      </p:nvGrpSpPr>
      <p:grpSpPr>
        <a:xfrm>
          <a:off x="0" y="0"/>
          <a:ext cx="0" cy="0"/>
          <a:chOff x="0" y="0"/>
          <a:chExt cx="0" cy="0"/>
        </a:xfrm>
      </p:grpSpPr>
      <p:sp>
        <p:nvSpPr>
          <p:cNvPr id="24" name="Google Shape;24;p18"/>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5" name="Google Shape;25;p18"/>
          <p:cNvSpPr txBox="1">
            <a:spLocks noGrp="1"/>
          </p:cNvSpPr>
          <p:nvPr>
            <p:ph type="body" idx="1"/>
          </p:nvPr>
        </p:nvSpPr>
        <p:spPr>
          <a:xfrm>
            <a:off x="45711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6" name="Google Shape;26;p18"/>
          <p:cNvSpPr txBox="1">
            <a:spLocks noGrp="1"/>
          </p:cNvSpPr>
          <p:nvPr>
            <p:ph type="body" idx="2"/>
          </p:nvPr>
        </p:nvSpPr>
        <p:spPr>
          <a:xfrm>
            <a:off x="467397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15"/>
        <p:cNvGrpSpPr/>
        <p:nvPr/>
      </p:nvGrpSpPr>
      <p:grpSpPr>
        <a:xfrm>
          <a:off x="0" y="0"/>
          <a:ext cx="0" cy="0"/>
          <a:chOff x="0" y="0"/>
          <a:chExt cx="0" cy="0"/>
        </a:xfrm>
      </p:grpSpPr>
      <p:sp>
        <p:nvSpPr>
          <p:cNvPr id="216" name="Google Shape;216;p51"/>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17" name="Google Shape;217;p51"/>
          <p:cNvSpPr txBox="1">
            <a:spLocks noGrp="1"/>
          </p:cNvSpPr>
          <p:nvPr>
            <p:ph type="body" idx="1"/>
          </p:nvPr>
        </p:nvSpPr>
        <p:spPr>
          <a:xfrm>
            <a:off x="45711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18" name="Google Shape;218;p51"/>
          <p:cNvSpPr txBox="1">
            <a:spLocks noGrp="1"/>
          </p:cNvSpPr>
          <p:nvPr>
            <p:ph type="body" idx="2"/>
          </p:nvPr>
        </p:nvSpPr>
        <p:spPr>
          <a:xfrm>
            <a:off x="467397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19"/>
        <p:cNvGrpSpPr/>
        <p:nvPr/>
      </p:nvGrpSpPr>
      <p:grpSpPr>
        <a:xfrm>
          <a:off x="0" y="0"/>
          <a:ext cx="0" cy="0"/>
          <a:chOff x="0" y="0"/>
          <a:chExt cx="0" cy="0"/>
        </a:xfrm>
      </p:grpSpPr>
      <p:sp>
        <p:nvSpPr>
          <p:cNvPr id="220" name="Google Shape;220;p52"/>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21"/>
        <p:cNvGrpSpPr/>
        <p:nvPr/>
      </p:nvGrpSpPr>
      <p:grpSpPr>
        <a:xfrm>
          <a:off x="0" y="0"/>
          <a:ext cx="0" cy="0"/>
          <a:chOff x="0" y="0"/>
          <a:chExt cx="0" cy="0"/>
        </a:xfrm>
      </p:grpSpPr>
      <p:sp>
        <p:nvSpPr>
          <p:cNvPr id="222" name="Google Shape;222;p53"/>
          <p:cNvSpPr txBox="1">
            <a:spLocks noGrp="1"/>
          </p:cNvSpPr>
          <p:nvPr>
            <p:ph type="subTitle" idx="1"/>
          </p:nvPr>
        </p:nvSpPr>
        <p:spPr>
          <a:xfrm>
            <a:off x="457110" y="205200"/>
            <a:ext cx="8229300" cy="3981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23"/>
        <p:cNvGrpSpPr/>
        <p:nvPr/>
      </p:nvGrpSpPr>
      <p:grpSpPr>
        <a:xfrm>
          <a:off x="0" y="0"/>
          <a:ext cx="0" cy="0"/>
          <a:chOff x="0" y="0"/>
          <a:chExt cx="0" cy="0"/>
        </a:xfrm>
      </p:grpSpPr>
      <p:sp>
        <p:nvSpPr>
          <p:cNvPr id="224" name="Google Shape;224;p54"/>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25" name="Google Shape;225;p54"/>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26" name="Google Shape;226;p54"/>
          <p:cNvSpPr txBox="1">
            <a:spLocks noGrp="1"/>
          </p:cNvSpPr>
          <p:nvPr>
            <p:ph type="body" idx="2"/>
          </p:nvPr>
        </p:nvSpPr>
        <p:spPr>
          <a:xfrm>
            <a:off x="467397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27" name="Google Shape;227;p54"/>
          <p:cNvSpPr txBox="1">
            <a:spLocks noGrp="1"/>
          </p:cNvSpPr>
          <p:nvPr>
            <p:ph type="body" idx="3"/>
          </p:nvPr>
        </p:nvSpPr>
        <p:spPr>
          <a:xfrm>
            <a:off x="45711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28"/>
        <p:cNvGrpSpPr/>
        <p:nvPr/>
      </p:nvGrpSpPr>
      <p:grpSpPr>
        <a:xfrm>
          <a:off x="0" y="0"/>
          <a:ext cx="0" cy="0"/>
          <a:chOff x="0" y="0"/>
          <a:chExt cx="0" cy="0"/>
        </a:xfrm>
      </p:grpSpPr>
      <p:sp>
        <p:nvSpPr>
          <p:cNvPr id="229" name="Google Shape;229;p55"/>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30" name="Google Shape;230;p55"/>
          <p:cNvSpPr txBox="1">
            <a:spLocks noGrp="1"/>
          </p:cNvSpPr>
          <p:nvPr>
            <p:ph type="body" idx="1"/>
          </p:nvPr>
        </p:nvSpPr>
        <p:spPr>
          <a:xfrm>
            <a:off x="45711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31" name="Google Shape;231;p55"/>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32" name="Google Shape;232;p55"/>
          <p:cNvSpPr txBox="1">
            <a:spLocks noGrp="1"/>
          </p:cNvSpPr>
          <p:nvPr>
            <p:ph type="body" idx="3"/>
          </p:nvPr>
        </p:nvSpPr>
        <p:spPr>
          <a:xfrm>
            <a:off x="467397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233"/>
        <p:cNvGrpSpPr/>
        <p:nvPr/>
      </p:nvGrpSpPr>
      <p:grpSpPr>
        <a:xfrm>
          <a:off x="0" y="0"/>
          <a:ext cx="0" cy="0"/>
          <a:chOff x="0" y="0"/>
          <a:chExt cx="0" cy="0"/>
        </a:xfrm>
      </p:grpSpPr>
      <p:sp>
        <p:nvSpPr>
          <p:cNvPr id="234" name="Google Shape;234;p56"/>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35" name="Google Shape;235;p56"/>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36" name="Google Shape;236;p56"/>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37" name="Google Shape;237;p56"/>
          <p:cNvSpPr txBox="1">
            <a:spLocks noGrp="1"/>
          </p:cNvSpPr>
          <p:nvPr>
            <p:ph type="body" idx="3"/>
          </p:nvPr>
        </p:nvSpPr>
        <p:spPr>
          <a:xfrm>
            <a:off x="457110" y="2761560"/>
            <a:ext cx="82293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238"/>
        <p:cNvGrpSpPr/>
        <p:nvPr/>
      </p:nvGrpSpPr>
      <p:grpSpPr>
        <a:xfrm>
          <a:off x="0" y="0"/>
          <a:ext cx="0" cy="0"/>
          <a:chOff x="0" y="0"/>
          <a:chExt cx="0" cy="0"/>
        </a:xfrm>
      </p:grpSpPr>
      <p:sp>
        <p:nvSpPr>
          <p:cNvPr id="239" name="Google Shape;239;p57"/>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40" name="Google Shape;240;p57"/>
          <p:cNvSpPr txBox="1">
            <a:spLocks noGrp="1"/>
          </p:cNvSpPr>
          <p:nvPr>
            <p:ph type="body" idx="1"/>
          </p:nvPr>
        </p:nvSpPr>
        <p:spPr>
          <a:xfrm>
            <a:off x="457110" y="1203390"/>
            <a:ext cx="82293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41" name="Google Shape;241;p57"/>
          <p:cNvSpPr txBox="1">
            <a:spLocks noGrp="1"/>
          </p:cNvSpPr>
          <p:nvPr>
            <p:ph type="body" idx="2"/>
          </p:nvPr>
        </p:nvSpPr>
        <p:spPr>
          <a:xfrm>
            <a:off x="457110" y="2761560"/>
            <a:ext cx="82293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242"/>
        <p:cNvGrpSpPr/>
        <p:nvPr/>
      </p:nvGrpSpPr>
      <p:grpSpPr>
        <a:xfrm>
          <a:off x="0" y="0"/>
          <a:ext cx="0" cy="0"/>
          <a:chOff x="0" y="0"/>
          <a:chExt cx="0" cy="0"/>
        </a:xfrm>
      </p:grpSpPr>
      <p:sp>
        <p:nvSpPr>
          <p:cNvPr id="243" name="Google Shape;243;p58"/>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44" name="Google Shape;244;p58"/>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45" name="Google Shape;245;p58"/>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46" name="Google Shape;246;p58"/>
          <p:cNvSpPr txBox="1">
            <a:spLocks noGrp="1"/>
          </p:cNvSpPr>
          <p:nvPr>
            <p:ph type="body" idx="3"/>
          </p:nvPr>
        </p:nvSpPr>
        <p:spPr>
          <a:xfrm>
            <a:off x="45711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47" name="Google Shape;247;p58"/>
          <p:cNvSpPr txBox="1">
            <a:spLocks noGrp="1"/>
          </p:cNvSpPr>
          <p:nvPr>
            <p:ph type="body" idx="4"/>
          </p:nvPr>
        </p:nvSpPr>
        <p:spPr>
          <a:xfrm>
            <a:off x="467397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248"/>
        <p:cNvGrpSpPr/>
        <p:nvPr/>
      </p:nvGrpSpPr>
      <p:grpSpPr>
        <a:xfrm>
          <a:off x="0" y="0"/>
          <a:ext cx="0" cy="0"/>
          <a:chOff x="0" y="0"/>
          <a:chExt cx="0" cy="0"/>
        </a:xfrm>
      </p:grpSpPr>
      <p:sp>
        <p:nvSpPr>
          <p:cNvPr id="249" name="Google Shape;249;p59"/>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50" name="Google Shape;250;p59"/>
          <p:cNvSpPr txBox="1">
            <a:spLocks noGrp="1"/>
          </p:cNvSpPr>
          <p:nvPr>
            <p:ph type="body" idx="1"/>
          </p:nvPr>
        </p:nvSpPr>
        <p:spPr>
          <a:xfrm>
            <a:off x="457110" y="120339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51" name="Google Shape;251;p59"/>
          <p:cNvSpPr txBox="1">
            <a:spLocks noGrp="1"/>
          </p:cNvSpPr>
          <p:nvPr>
            <p:ph type="body" idx="2"/>
          </p:nvPr>
        </p:nvSpPr>
        <p:spPr>
          <a:xfrm>
            <a:off x="3239730" y="120339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52" name="Google Shape;252;p59"/>
          <p:cNvSpPr txBox="1">
            <a:spLocks noGrp="1"/>
          </p:cNvSpPr>
          <p:nvPr>
            <p:ph type="body" idx="3"/>
          </p:nvPr>
        </p:nvSpPr>
        <p:spPr>
          <a:xfrm>
            <a:off x="6022350" y="120339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53" name="Google Shape;253;p59"/>
          <p:cNvSpPr txBox="1">
            <a:spLocks noGrp="1"/>
          </p:cNvSpPr>
          <p:nvPr>
            <p:ph type="body" idx="4"/>
          </p:nvPr>
        </p:nvSpPr>
        <p:spPr>
          <a:xfrm>
            <a:off x="457110" y="276156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54" name="Google Shape;254;p59"/>
          <p:cNvSpPr txBox="1">
            <a:spLocks noGrp="1"/>
          </p:cNvSpPr>
          <p:nvPr>
            <p:ph type="body" idx="5"/>
          </p:nvPr>
        </p:nvSpPr>
        <p:spPr>
          <a:xfrm>
            <a:off x="3239730" y="276156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255" name="Google Shape;255;p59"/>
          <p:cNvSpPr txBox="1">
            <a:spLocks noGrp="1"/>
          </p:cNvSpPr>
          <p:nvPr>
            <p:ph type="body" idx="6"/>
          </p:nvPr>
        </p:nvSpPr>
        <p:spPr>
          <a:xfrm>
            <a:off x="6022350" y="2761560"/>
            <a:ext cx="26499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19"/>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9"/>
        <p:cNvGrpSpPr/>
        <p:nvPr/>
      </p:nvGrpSpPr>
      <p:grpSpPr>
        <a:xfrm>
          <a:off x="0" y="0"/>
          <a:ext cx="0" cy="0"/>
          <a:chOff x="0" y="0"/>
          <a:chExt cx="0" cy="0"/>
        </a:xfrm>
      </p:grpSpPr>
      <p:sp>
        <p:nvSpPr>
          <p:cNvPr id="30" name="Google Shape;30;p20"/>
          <p:cNvSpPr txBox="1">
            <a:spLocks noGrp="1"/>
          </p:cNvSpPr>
          <p:nvPr>
            <p:ph type="subTitle" idx="1"/>
          </p:nvPr>
        </p:nvSpPr>
        <p:spPr>
          <a:xfrm>
            <a:off x="457110" y="205200"/>
            <a:ext cx="8229300" cy="3981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31"/>
        <p:cNvGrpSpPr/>
        <p:nvPr/>
      </p:nvGrpSpPr>
      <p:grpSpPr>
        <a:xfrm>
          <a:off x="0" y="0"/>
          <a:ext cx="0" cy="0"/>
          <a:chOff x="0" y="0"/>
          <a:chExt cx="0" cy="0"/>
        </a:xfrm>
      </p:grpSpPr>
      <p:sp>
        <p:nvSpPr>
          <p:cNvPr id="32" name="Google Shape;32;p21"/>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3" name="Google Shape;33;p21"/>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34" name="Google Shape;34;p21"/>
          <p:cNvSpPr txBox="1">
            <a:spLocks noGrp="1"/>
          </p:cNvSpPr>
          <p:nvPr>
            <p:ph type="body" idx="2"/>
          </p:nvPr>
        </p:nvSpPr>
        <p:spPr>
          <a:xfrm>
            <a:off x="467397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35" name="Google Shape;35;p21"/>
          <p:cNvSpPr txBox="1">
            <a:spLocks noGrp="1"/>
          </p:cNvSpPr>
          <p:nvPr>
            <p:ph type="body" idx="3"/>
          </p:nvPr>
        </p:nvSpPr>
        <p:spPr>
          <a:xfrm>
            <a:off x="45711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36"/>
        <p:cNvGrpSpPr/>
        <p:nvPr/>
      </p:nvGrpSpPr>
      <p:grpSpPr>
        <a:xfrm>
          <a:off x="0" y="0"/>
          <a:ext cx="0" cy="0"/>
          <a:chOff x="0" y="0"/>
          <a:chExt cx="0" cy="0"/>
        </a:xfrm>
      </p:grpSpPr>
      <p:sp>
        <p:nvSpPr>
          <p:cNvPr id="37" name="Google Shape;37;p22"/>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8" name="Google Shape;38;p22"/>
          <p:cNvSpPr txBox="1">
            <a:spLocks noGrp="1"/>
          </p:cNvSpPr>
          <p:nvPr>
            <p:ph type="body" idx="1"/>
          </p:nvPr>
        </p:nvSpPr>
        <p:spPr>
          <a:xfrm>
            <a:off x="457110" y="1203390"/>
            <a:ext cx="4015800" cy="29832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39" name="Google Shape;39;p22"/>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40" name="Google Shape;40;p22"/>
          <p:cNvSpPr txBox="1">
            <a:spLocks noGrp="1"/>
          </p:cNvSpPr>
          <p:nvPr>
            <p:ph type="body" idx="3"/>
          </p:nvPr>
        </p:nvSpPr>
        <p:spPr>
          <a:xfrm>
            <a:off x="4673970" y="276156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41"/>
        <p:cNvGrpSpPr/>
        <p:nvPr/>
      </p:nvGrpSpPr>
      <p:grpSpPr>
        <a:xfrm>
          <a:off x="0" y="0"/>
          <a:ext cx="0" cy="0"/>
          <a:chOff x="0" y="0"/>
          <a:chExt cx="0" cy="0"/>
        </a:xfrm>
      </p:grpSpPr>
      <p:sp>
        <p:nvSpPr>
          <p:cNvPr id="42" name="Google Shape;42;p23"/>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3" name="Google Shape;43;p23"/>
          <p:cNvSpPr txBox="1">
            <a:spLocks noGrp="1"/>
          </p:cNvSpPr>
          <p:nvPr>
            <p:ph type="body" idx="1"/>
          </p:nvPr>
        </p:nvSpPr>
        <p:spPr>
          <a:xfrm>
            <a:off x="45711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44" name="Google Shape;44;p23"/>
          <p:cNvSpPr txBox="1">
            <a:spLocks noGrp="1"/>
          </p:cNvSpPr>
          <p:nvPr>
            <p:ph type="body" idx="2"/>
          </p:nvPr>
        </p:nvSpPr>
        <p:spPr>
          <a:xfrm>
            <a:off x="4673970" y="1203390"/>
            <a:ext cx="40158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
        <p:nvSpPr>
          <p:cNvPr id="45" name="Google Shape;45;p23"/>
          <p:cNvSpPr txBox="1">
            <a:spLocks noGrp="1"/>
          </p:cNvSpPr>
          <p:nvPr>
            <p:ph type="body" idx="3"/>
          </p:nvPr>
        </p:nvSpPr>
        <p:spPr>
          <a:xfrm>
            <a:off x="457110" y="2761560"/>
            <a:ext cx="8229300" cy="1422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100"/>
              <a:buNone/>
              <a:defRPr/>
            </a:lvl1pPr>
            <a:lvl2pPr marL="914400" lvl="1" indent="-228600" algn="l">
              <a:lnSpc>
                <a:spcPct val="100000"/>
              </a:lnSpc>
              <a:spcBef>
                <a:spcPts val="0"/>
              </a:spcBef>
              <a:spcAft>
                <a:spcPts val="0"/>
              </a:spcAft>
              <a:buSzPts val="1100"/>
              <a:buNone/>
              <a:defRPr/>
            </a:lvl2pPr>
            <a:lvl3pPr marL="1371600" lvl="2" indent="-228600" algn="l">
              <a:lnSpc>
                <a:spcPct val="100000"/>
              </a:lnSpc>
              <a:spcBef>
                <a:spcPts val="0"/>
              </a:spcBef>
              <a:spcAft>
                <a:spcPts val="0"/>
              </a:spcAft>
              <a:buSzPts val="1100"/>
              <a:buNone/>
              <a:defRPr/>
            </a:lvl3pPr>
            <a:lvl4pPr marL="1828800" lvl="3" indent="-228600" algn="l">
              <a:lnSpc>
                <a:spcPct val="100000"/>
              </a:lnSpc>
              <a:spcBef>
                <a:spcPts val="0"/>
              </a:spcBef>
              <a:spcAft>
                <a:spcPts val="0"/>
              </a:spcAft>
              <a:buSzPts val="1100"/>
              <a:buNone/>
              <a:defRPr/>
            </a:lvl4pPr>
            <a:lvl5pPr marL="2286000" lvl="4" indent="-228600" algn="l">
              <a:lnSpc>
                <a:spcPct val="100000"/>
              </a:lnSpc>
              <a:spcBef>
                <a:spcPts val="0"/>
              </a:spcBef>
              <a:spcAft>
                <a:spcPts val="0"/>
              </a:spcAft>
              <a:buSzPts val="1100"/>
              <a:buNone/>
              <a:defRPr/>
            </a:lvl5pPr>
            <a:lvl6pPr marL="2743200" lvl="5" indent="-228600" algn="l">
              <a:lnSpc>
                <a:spcPct val="100000"/>
              </a:lnSpc>
              <a:spcBef>
                <a:spcPts val="0"/>
              </a:spcBef>
              <a:spcAft>
                <a:spcPts val="0"/>
              </a:spcAft>
              <a:buSzPts val="1100"/>
              <a:buNone/>
              <a:defRPr/>
            </a:lvl6pPr>
            <a:lvl7pPr marL="3200400" lvl="6" indent="-228600" algn="l">
              <a:lnSpc>
                <a:spcPct val="100000"/>
              </a:lnSpc>
              <a:spcBef>
                <a:spcPts val="0"/>
              </a:spcBef>
              <a:spcAft>
                <a:spcPts val="0"/>
              </a:spcAft>
              <a:buSzPts val="1100"/>
              <a:buNone/>
              <a:defRPr/>
            </a:lvl7pPr>
            <a:lvl8pPr marL="3657600" lvl="7" indent="-228600" algn="l">
              <a:lnSpc>
                <a:spcPct val="100000"/>
              </a:lnSpc>
              <a:spcBef>
                <a:spcPts val="0"/>
              </a:spcBef>
              <a:spcAft>
                <a:spcPts val="0"/>
              </a:spcAft>
              <a:buSzPts val="1100"/>
              <a:buNone/>
              <a:defRPr/>
            </a:lvl8pPr>
            <a:lvl9pPr marL="4114800" lvl="8" indent="-228600" algn="l">
              <a:lnSpc>
                <a:spcPct val="100000"/>
              </a:lnSpc>
              <a:spcBef>
                <a:spcPts val="0"/>
              </a:spcBef>
              <a:spcAft>
                <a:spcPts val="0"/>
              </a:spcAft>
              <a:buSzPts val="11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gif"/></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image" Target="../media/image4.png"/><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image" Target="../media/image3.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8"/>
          <p:cNvSpPr/>
          <p:nvPr/>
        </p:nvSpPr>
        <p:spPr>
          <a:xfrm>
            <a:off x="322650" y="558360"/>
            <a:ext cx="6389700" cy="1538700"/>
          </a:xfrm>
          <a:prstGeom prst="rect">
            <a:avLst/>
          </a:prstGeom>
          <a:no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 name="Google Shape;7;p8"/>
          <p:cNvSpPr/>
          <p:nvPr/>
        </p:nvSpPr>
        <p:spPr>
          <a:xfrm>
            <a:off x="322650" y="2125710"/>
            <a:ext cx="6389700" cy="593700"/>
          </a:xfrm>
          <a:prstGeom prst="rect">
            <a:avLst/>
          </a:prstGeom>
          <a:no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8" name="Google Shape;8;p8"/>
          <p:cNvPicPr preferRelativeResize="0"/>
          <p:nvPr/>
        </p:nvPicPr>
        <p:blipFill rotWithShape="1">
          <a:blip r:embed="rId14">
            <a:alphaModFix/>
          </a:blip>
          <a:srcRect/>
          <a:stretch/>
        </p:blipFill>
        <p:spPr>
          <a:xfrm>
            <a:off x="0" y="0"/>
            <a:ext cx="9233462" cy="5142960"/>
          </a:xfrm>
          <a:prstGeom prst="rect">
            <a:avLst/>
          </a:prstGeom>
          <a:noFill/>
          <a:ln>
            <a:noFill/>
          </a:ln>
        </p:spPr>
      </p:pic>
      <p:grpSp>
        <p:nvGrpSpPr>
          <p:cNvPr id="9" name="Google Shape;9;p8"/>
          <p:cNvGrpSpPr/>
          <p:nvPr/>
        </p:nvGrpSpPr>
        <p:grpSpPr>
          <a:xfrm>
            <a:off x="353160" y="216540"/>
            <a:ext cx="1888560" cy="390150"/>
            <a:chOff x="470880" y="288720"/>
            <a:chExt cx="2518080" cy="520200"/>
          </a:xfrm>
        </p:grpSpPr>
        <p:pic>
          <p:nvPicPr>
            <p:cNvPr id="10" name="Google Shape;10;p8"/>
            <p:cNvPicPr preferRelativeResize="0"/>
            <p:nvPr/>
          </p:nvPicPr>
          <p:blipFill rotWithShape="1">
            <a:blip r:embed="rId15">
              <a:alphaModFix/>
            </a:blip>
            <a:srcRect/>
            <a:stretch/>
          </p:blipFill>
          <p:spPr>
            <a:xfrm>
              <a:off x="470880" y="355320"/>
              <a:ext cx="322560" cy="399240"/>
            </a:xfrm>
            <a:prstGeom prst="rect">
              <a:avLst/>
            </a:prstGeom>
            <a:noFill/>
            <a:ln>
              <a:noFill/>
            </a:ln>
          </p:spPr>
        </p:pic>
        <p:sp>
          <p:nvSpPr>
            <p:cNvPr id="11" name="Google Shape;11;p8"/>
            <p:cNvSpPr/>
            <p:nvPr/>
          </p:nvSpPr>
          <p:spPr>
            <a:xfrm>
              <a:off x="785160" y="288720"/>
              <a:ext cx="2203800" cy="520200"/>
            </a:xfrm>
            <a:prstGeom prst="rect">
              <a:avLst/>
            </a:prstGeom>
            <a:noFill/>
            <a:ln>
              <a:noFill/>
            </a:ln>
          </p:spPr>
          <p:txBody>
            <a:bodyPr spcFirstLastPara="1" wrap="square" lIns="91525" tIns="45625" rIns="91525" bIns="456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i="0" u="none" strike="noStrike" cap="none">
                  <a:solidFill>
                    <a:srgbClr val="FFFFFF"/>
                  </a:solidFill>
                  <a:latin typeface="Ubuntu"/>
                  <a:ea typeface="Ubuntu"/>
                  <a:cs typeface="Ubuntu"/>
                  <a:sym typeface="Ubuntu"/>
                </a:rPr>
                <a:t>World</a:t>
              </a:r>
              <a:r>
                <a:rPr lang="es" sz="2000" b="1" i="0" u="none" strike="noStrike" cap="none">
                  <a:solidFill>
                    <a:srgbClr val="C00000"/>
                  </a:solidFill>
                  <a:latin typeface="Ubuntu"/>
                  <a:ea typeface="Ubuntu"/>
                  <a:cs typeface="Ubuntu"/>
                  <a:sym typeface="Ubuntu"/>
                </a:rPr>
                <a:t>.</a:t>
              </a:r>
              <a:endParaRPr sz="2000" b="0" i="0" u="none" strike="noStrike" cap="none">
                <a:solidFill>
                  <a:srgbClr val="000000"/>
                </a:solidFill>
                <a:latin typeface="Arial"/>
                <a:ea typeface="Arial"/>
                <a:cs typeface="Arial"/>
                <a:sym typeface="Arial"/>
              </a:endParaRPr>
            </a:p>
          </p:txBody>
        </p:sp>
      </p:grpSp>
      <p:sp>
        <p:nvSpPr>
          <p:cNvPr id="12" name="Google Shape;12;p8"/>
          <p:cNvSpPr/>
          <p:nvPr/>
        </p:nvSpPr>
        <p:spPr>
          <a:xfrm>
            <a:off x="5310630" y="216540"/>
            <a:ext cx="3484800" cy="14442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Clr>
                <a:srgbClr val="000000"/>
              </a:buClr>
              <a:buSzPts val="2200"/>
              <a:buFont typeface="Arial"/>
              <a:buNone/>
            </a:pPr>
            <a:r>
              <a:rPr lang="es" sz="2200" b="1" i="0" u="none" strike="noStrike" cap="none">
                <a:solidFill>
                  <a:srgbClr val="FFFFFF"/>
                </a:solidFill>
                <a:latin typeface="Ubuntu"/>
                <a:ea typeface="Ubuntu"/>
                <a:cs typeface="Ubuntu"/>
                <a:sym typeface="Ubuntu"/>
              </a:rPr>
              <a:t>Conocimiento</a:t>
            </a:r>
            <a:r>
              <a:rPr lang="es" sz="2200" b="1" i="0" u="none" strike="noStrike" cap="none">
                <a:solidFill>
                  <a:srgbClr val="C00000"/>
                </a:solidFill>
                <a:latin typeface="Ubuntu"/>
                <a:ea typeface="Ubuntu"/>
                <a:cs typeface="Ubuntu"/>
                <a:sym typeface="Ubuntu"/>
              </a:rPr>
              <a:t>.</a:t>
            </a:r>
            <a:r>
              <a:rPr lang="es" sz="2200" b="1" i="0" u="none" strike="noStrike" cap="none">
                <a:solidFill>
                  <a:srgbClr val="CE1F1F"/>
                </a:solidFill>
                <a:latin typeface="Ubuntu"/>
                <a:ea typeface="Ubuntu"/>
                <a:cs typeface="Ubuntu"/>
                <a:sym typeface="Ubuntu"/>
              </a:rPr>
              <a:t> </a:t>
            </a:r>
            <a:endParaRPr sz="2200" b="0" i="0" u="none" strike="noStrike" cap="none">
              <a:solidFill>
                <a:srgbClr val="000000"/>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2200"/>
              <a:buFont typeface="Arial"/>
              <a:buNone/>
            </a:pPr>
            <a:r>
              <a:rPr lang="es" sz="2200" b="1" i="0" u="none" strike="noStrike" cap="none">
                <a:solidFill>
                  <a:srgbClr val="FFFFFF"/>
                </a:solidFill>
                <a:latin typeface="Ubuntu"/>
                <a:ea typeface="Ubuntu"/>
                <a:cs typeface="Ubuntu"/>
                <a:sym typeface="Ubuntu"/>
              </a:rPr>
              <a:t>Talento</a:t>
            </a:r>
            <a:r>
              <a:rPr lang="es" sz="2200" b="1" i="0" u="none" strike="noStrike" cap="none">
                <a:solidFill>
                  <a:srgbClr val="B55E19"/>
                </a:solidFill>
                <a:latin typeface="Ubuntu"/>
                <a:ea typeface="Ubuntu"/>
                <a:cs typeface="Ubuntu"/>
                <a:sym typeface="Ubuntu"/>
              </a:rPr>
              <a:t>.</a:t>
            </a:r>
            <a:r>
              <a:rPr lang="es" sz="2200" b="1" i="0" u="none" strike="noStrike" cap="none">
                <a:solidFill>
                  <a:srgbClr val="CE1F1F"/>
                </a:solidFill>
                <a:latin typeface="Ubuntu"/>
                <a:ea typeface="Ubuntu"/>
                <a:cs typeface="Ubuntu"/>
                <a:sym typeface="Ubuntu"/>
              </a:rPr>
              <a:t> </a:t>
            </a:r>
            <a:endParaRPr sz="2200" b="0" i="0" u="none" strike="noStrike" cap="none">
              <a:solidFill>
                <a:srgbClr val="000000"/>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2200"/>
              <a:buFont typeface="Arial"/>
              <a:buNone/>
            </a:pPr>
            <a:r>
              <a:rPr lang="es" sz="2200" b="1" i="0" u="none" strike="noStrike" cap="none">
                <a:solidFill>
                  <a:srgbClr val="FFFFFF"/>
                </a:solidFill>
                <a:latin typeface="Ubuntu"/>
                <a:ea typeface="Ubuntu"/>
                <a:cs typeface="Ubuntu"/>
                <a:sym typeface="Ubuntu"/>
              </a:rPr>
              <a:t>Innovación</a:t>
            </a:r>
            <a:r>
              <a:rPr lang="es" sz="2200" b="1" i="0" u="none" strike="noStrike" cap="none">
                <a:solidFill>
                  <a:srgbClr val="00B0F0"/>
                </a:solidFill>
                <a:latin typeface="Ubuntu"/>
                <a:ea typeface="Ubuntu"/>
                <a:cs typeface="Ubuntu"/>
                <a:sym typeface="Ubuntu"/>
              </a:rPr>
              <a:t>.</a:t>
            </a:r>
            <a:endParaRPr sz="2200" b="0" i="0" u="none" strike="noStrike" cap="none">
              <a:solidFill>
                <a:srgbClr val="000000"/>
              </a:solidFill>
              <a:latin typeface="Arial"/>
              <a:ea typeface="Arial"/>
              <a:cs typeface="Arial"/>
              <a:sym typeface="Arial"/>
            </a:endParaRPr>
          </a:p>
        </p:txBody>
      </p:sp>
      <p:sp>
        <p:nvSpPr>
          <p:cNvPr id="13" name="Google Shape;13;p8"/>
          <p:cNvSpPr/>
          <p:nvPr/>
        </p:nvSpPr>
        <p:spPr>
          <a:xfrm>
            <a:off x="4110480" y="4308930"/>
            <a:ext cx="922500" cy="328200"/>
          </a:xfrm>
          <a:prstGeom prst="rect">
            <a:avLst/>
          </a:prstGeom>
          <a:noFill/>
          <a:ln>
            <a:noFill/>
          </a:ln>
        </p:spPr>
        <p:txBody>
          <a:bodyPr spcFirstLastPara="1" wrap="square" lIns="91525" tIns="45625" rIns="91525" bIns="45625" anchor="t" anchorCtr="0">
            <a:noAutofit/>
          </a:bodyPr>
          <a:lstStyle/>
          <a:p>
            <a:pPr marL="0" marR="0" lvl="0" indent="0" algn="ctr" rtl="0">
              <a:lnSpc>
                <a:spcPct val="90000"/>
              </a:lnSpc>
              <a:spcBef>
                <a:spcPts val="0"/>
              </a:spcBef>
              <a:spcAft>
                <a:spcPts val="0"/>
              </a:spcAft>
              <a:buClr>
                <a:srgbClr val="000000"/>
              </a:buClr>
              <a:buSzPts val="1400"/>
              <a:buFont typeface="Arial"/>
              <a:buNone/>
            </a:pPr>
            <a:r>
              <a:rPr lang="es" sz="1400" b="1" i="0" u="none" strike="noStrike" cap="none">
                <a:solidFill>
                  <a:srgbClr val="C00000"/>
                </a:solidFill>
                <a:latin typeface="Ubuntu"/>
                <a:ea typeface="Ubuntu"/>
                <a:cs typeface="Ubuntu"/>
                <a:sym typeface="Ubuntu"/>
              </a:rPr>
              <a:t>n.world</a:t>
            </a:r>
            <a:endParaRPr sz="1400" b="0" i="0" u="none" strike="noStrike" cap="none">
              <a:solidFill>
                <a:srgbClr val="000000"/>
              </a:solidFill>
              <a:latin typeface="Arial"/>
              <a:ea typeface="Arial"/>
              <a:cs typeface="Arial"/>
              <a:sym typeface="Arial"/>
            </a:endParaRPr>
          </a:p>
        </p:txBody>
      </p:sp>
      <p:sp>
        <p:nvSpPr>
          <p:cNvPr id="14" name="Google Shape;14;p8"/>
          <p:cNvSpPr txBox="1">
            <a:spLocks noGrp="1"/>
          </p:cNvSpPr>
          <p:nvPr>
            <p:ph type="title"/>
          </p:nvPr>
        </p:nvSpPr>
        <p:spPr>
          <a:xfrm>
            <a:off x="457110" y="205200"/>
            <a:ext cx="8229300" cy="8583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 name="Google Shape;15;p8"/>
          <p:cNvSpPr txBox="1">
            <a:spLocks noGrp="1"/>
          </p:cNvSpPr>
          <p:nvPr>
            <p:ph type="body" idx="1"/>
          </p:nvPr>
        </p:nvSpPr>
        <p:spPr>
          <a:xfrm>
            <a:off x="457110" y="1203390"/>
            <a:ext cx="8229300" cy="29832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4"/>
        <p:cNvGrpSpPr/>
        <p:nvPr/>
      </p:nvGrpSpPr>
      <p:grpSpPr>
        <a:xfrm>
          <a:off x="0" y="0"/>
          <a:ext cx="0" cy="0"/>
          <a:chOff x="0" y="0"/>
          <a:chExt cx="0" cy="0"/>
        </a:xfrm>
      </p:grpSpPr>
      <p:sp>
        <p:nvSpPr>
          <p:cNvPr id="65" name="Google Shape;65;p11"/>
          <p:cNvSpPr txBox="1">
            <a:spLocks noGrp="1"/>
          </p:cNvSpPr>
          <p:nvPr>
            <p:ph type="ftr" idx="11"/>
          </p:nvPr>
        </p:nvSpPr>
        <p:spPr>
          <a:xfrm>
            <a:off x="3028860" y="4767390"/>
            <a:ext cx="3085800" cy="273000"/>
          </a:xfrm>
          <a:prstGeom prst="rect">
            <a:avLst/>
          </a:prstGeom>
          <a:noFill/>
          <a:ln>
            <a:noFill/>
          </a:ln>
        </p:spPr>
        <p:txBody>
          <a:bodyPr spcFirstLastPara="1" wrap="square" lIns="67500" tIns="33750" rIns="67500" bIns="33750" anchor="ctr" anchorCtr="0">
            <a:noAutofit/>
          </a:bodyPr>
          <a:lstStyle>
            <a:lvl1pPr marR="0" lvl="0" algn="ctr" rtl="0">
              <a:lnSpc>
                <a:spcPct val="100000"/>
              </a:lnSpc>
              <a:spcBef>
                <a:spcPts val="0"/>
              </a:spcBef>
              <a:spcAft>
                <a:spcPts val="0"/>
              </a:spcAft>
              <a:buClr>
                <a:srgbClr val="000000"/>
              </a:buClr>
              <a:buSzPts val="1100"/>
              <a:buFont typeface="Times New Roman"/>
              <a:buNone/>
              <a:defRPr sz="11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66" name="Google Shape;66;p11"/>
          <p:cNvSpPr txBox="1">
            <a:spLocks noGrp="1"/>
          </p:cNvSpPr>
          <p:nvPr>
            <p:ph type="sldNum" idx="12"/>
          </p:nvPr>
        </p:nvSpPr>
        <p:spPr>
          <a:xfrm>
            <a:off x="6457860" y="4767390"/>
            <a:ext cx="2057100" cy="273000"/>
          </a:xfrm>
          <a:prstGeom prst="rect">
            <a:avLst/>
          </a:prstGeom>
          <a:noFill/>
          <a:ln>
            <a:noFill/>
          </a:ln>
        </p:spPr>
        <p:txBody>
          <a:bodyPr spcFirstLastPara="1" wrap="square" lIns="67500" tIns="33750" rIns="67500" bIns="33750" anchor="ctr" anchorCtr="0">
            <a:noAutofit/>
          </a:bodyPr>
          <a:lstStyle>
            <a:lvl1pPr marL="0" marR="0" lvl="0" indent="0" algn="r" rtl="0">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1pPr>
            <a:lvl2pPr marL="0" marR="0" lvl="1" indent="0" algn="r" rtl="0">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2pPr>
            <a:lvl3pPr marL="0" marR="0" lvl="2" indent="0" algn="r" rtl="0">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3pPr>
            <a:lvl4pPr marL="0" marR="0" lvl="3" indent="0" algn="r" rtl="0">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4pPr>
            <a:lvl5pPr marL="0" marR="0" lvl="4" indent="0" algn="r" rtl="0">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5pPr>
            <a:lvl6pPr marL="0" marR="0" lvl="5" indent="0" algn="r" rtl="0">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6pPr>
            <a:lvl7pPr marL="0" marR="0" lvl="6" indent="0" algn="r" rtl="0">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7pPr>
            <a:lvl8pPr marL="0" marR="0" lvl="7" indent="0" algn="r" rtl="0">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8pPr>
            <a:lvl9pPr marL="0" marR="0" lvl="8" indent="0" algn="r" rtl="0">
              <a:lnSpc>
                <a:spcPct val="100000"/>
              </a:lnSpc>
              <a:spcBef>
                <a:spcPts val="0"/>
              </a:spcBef>
              <a:spcAft>
                <a:spcPts val="0"/>
              </a:spcAft>
              <a:buClr>
                <a:srgbClr val="8B8B8B"/>
              </a:buClr>
              <a:buSzPts val="900"/>
              <a:buFont typeface="Calibri"/>
              <a:buNone/>
              <a:defRPr sz="900" b="0" i="0" u="none" strike="noStrike" cap="none">
                <a:solidFill>
                  <a:srgbClr val="8B8B8B"/>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
              <a:t>‹Nº›</a:t>
            </a:fld>
            <a:endParaRPr>
              <a:latin typeface="Times New Roman"/>
              <a:ea typeface="Times New Roman"/>
              <a:cs typeface="Times New Roman"/>
              <a:sym typeface="Times New Roman"/>
            </a:endParaRPr>
          </a:p>
        </p:txBody>
      </p:sp>
      <p:sp>
        <p:nvSpPr>
          <p:cNvPr id="67" name="Google Shape;67;p11"/>
          <p:cNvSpPr txBox="1">
            <a:spLocks noGrp="1"/>
          </p:cNvSpPr>
          <p:nvPr>
            <p:ph type="dt" idx="10"/>
          </p:nvPr>
        </p:nvSpPr>
        <p:spPr>
          <a:xfrm>
            <a:off x="628560" y="4767390"/>
            <a:ext cx="2057100" cy="273000"/>
          </a:xfrm>
          <a:prstGeom prst="rect">
            <a:avLst/>
          </a:prstGeom>
          <a:noFill/>
          <a:ln>
            <a:noFill/>
          </a:ln>
        </p:spPr>
        <p:txBody>
          <a:bodyPr spcFirstLastPara="1" wrap="square" lIns="67500" tIns="33750" rIns="67500" bIns="33750" anchor="ctr" anchorCtr="0">
            <a:noAutofit/>
          </a:bodyPr>
          <a:lstStyle>
            <a:lvl1pPr marR="0" lvl="0" algn="l" rtl="0">
              <a:lnSpc>
                <a:spcPct val="100000"/>
              </a:lnSpc>
              <a:spcBef>
                <a:spcPts val="0"/>
              </a:spcBef>
              <a:spcAft>
                <a:spcPts val="0"/>
              </a:spcAft>
              <a:buClr>
                <a:srgbClr val="000000"/>
              </a:buClr>
              <a:buSzPts val="1100"/>
              <a:buFont typeface="Times New Roman"/>
              <a:buNone/>
              <a:defRPr sz="1100"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68" name="Google Shape;68;p11"/>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 name="Google Shape;69;p11"/>
          <p:cNvSpPr txBox="1">
            <a:spLocks noGrp="1"/>
          </p:cNvSpPr>
          <p:nvPr>
            <p:ph type="body" idx="1"/>
          </p:nvPr>
        </p:nvSpPr>
        <p:spPr>
          <a:xfrm>
            <a:off x="457110" y="1203390"/>
            <a:ext cx="8229300" cy="29832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4"/>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3"/>
        <p:cNvGrpSpPr/>
        <p:nvPr/>
      </p:nvGrpSpPr>
      <p:grpSpPr>
        <a:xfrm>
          <a:off x="0" y="0"/>
          <a:ext cx="0" cy="0"/>
          <a:chOff x="0" y="0"/>
          <a:chExt cx="0" cy="0"/>
        </a:xfrm>
      </p:grpSpPr>
      <p:pic>
        <p:nvPicPr>
          <p:cNvPr id="204" name="Google Shape;204;p15"/>
          <p:cNvPicPr preferRelativeResize="0"/>
          <p:nvPr/>
        </p:nvPicPr>
        <p:blipFill rotWithShape="1">
          <a:blip r:embed="rId14">
            <a:alphaModFix/>
          </a:blip>
          <a:srcRect/>
          <a:stretch/>
        </p:blipFill>
        <p:spPr>
          <a:xfrm>
            <a:off x="0" y="0"/>
            <a:ext cx="9173519" cy="5172930"/>
          </a:xfrm>
          <a:prstGeom prst="rect">
            <a:avLst/>
          </a:prstGeom>
          <a:noFill/>
          <a:ln>
            <a:noFill/>
          </a:ln>
        </p:spPr>
      </p:pic>
      <p:pic>
        <p:nvPicPr>
          <p:cNvPr id="205" name="Google Shape;205;p15"/>
          <p:cNvPicPr preferRelativeResize="0"/>
          <p:nvPr/>
        </p:nvPicPr>
        <p:blipFill rotWithShape="1">
          <a:blip r:embed="rId15">
            <a:alphaModFix amt="12000"/>
          </a:blip>
          <a:srcRect/>
          <a:stretch/>
        </p:blipFill>
        <p:spPr>
          <a:xfrm>
            <a:off x="0" y="0"/>
            <a:ext cx="9143009" cy="5155920"/>
          </a:xfrm>
          <a:prstGeom prst="rect">
            <a:avLst/>
          </a:prstGeom>
          <a:noFill/>
          <a:ln>
            <a:noFill/>
          </a:ln>
        </p:spPr>
      </p:pic>
      <p:sp>
        <p:nvSpPr>
          <p:cNvPr id="206" name="Google Shape;206;p15"/>
          <p:cNvSpPr txBox="1">
            <a:spLocks noGrp="1"/>
          </p:cNvSpPr>
          <p:nvPr>
            <p:ph type="title"/>
          </p:nvPr>
        </p:nvSpPr>
        <p:spPr>
          <a:xfrm>
            <a:off x="457110" y="205200"/>
            <a:ext cx="8229300" cy="8586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207" name="Google Shape;207;p15"/>
          <p:cNvSpPr txBox="1">
            <a:spLocks noGrp="1"/>
          </p:cNvSpPr>
          <p:nvPr>
            <p:ph type="body" idx="1"/>
          </p:nvPr>
        </p:nvSpPr>
        <p:spPr>
          <a:xfrm>
            <a:off x="457110" y="1203390"/>
            <a:ext cx="8229300" cy="29832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5.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6.xml"/><Relationship Id="rId1" Type="http://schemas.openxmlformats.org/officeDocument/2006/relationships/slideLayout" Target="../slideLayouts/slideLayout13.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image" Target="../media/image17.png"/><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2.xml"/><Relationship Id="rId1" Type="http://schemas.openxmlformats.org/officeDocument/2006/relationships/slideLayout" Target="../slideLayouts/slideLayout13.xml"/><Relationship Id="rId4" Type="http://schemas.openxmlformats.org/officeDocument/2006/relationships/image" Target="../media/image18.png"/></Relationships>
</file>

<file path=ppt/slides/_rels/slide3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4.xml"/><Relationship Id="rId1" Type="http://schemas.openxmlformats.org/officeDocument/2006/relationships/slideLayout" Target="../slideLayouts/slideLayout13.xml"/><Relationship Id="rId4" Type="http://schemas.openxmlformats.org/officeDocument/2006/relationships/image" Target="../media/image19.png"/></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25.xml"/><Relationship Id="rId4" Type="http://schemas.openxmlformats.org/officeDocument/2006/relationships/image" Target="../media/image20.gif"/></Relationships>
</file>

<file path=ppt/slides/_rels/slide3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8.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7.xml"/><Relationship Id="rId1" Type="http://schemas.openxmlformats.org/officeDocument/2006/relationships/slideLayout" Target="../slideLayouts/slideLayout13.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g2abca6009ec_0_54"/>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37" name="Google Shape;337;g2abca6009ec_0_54"/>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338" name="Google Shape;338;g2abca6009ec_0_54"/>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Atributos</a:t>
            </a:r>
            <a:endParaRPr sz="2000" b="0" i="0" u="none" strike="noStrike" cap="none">
              <a:solidFill>
                <a:srgbClr val="000000"/>
              </a:solidFill>
              <a:latin typeface="Arial"/>
              <a:ea typeface="Arial"/>
              <a:cs typeface="Arial"/>
              <a:sym typeface="Arial"/>
            </a:endParaRPr>
          </a:p>
        </p:txBody>
      </p:sp>
      <p:sp>
        <p:nvSpPr>
          <p:cNvPr id="339" name="Google Shape;339;g2abca6009ec_0_54"/>
          <p:cNvSpPr/>
          <p:nvPr/>
        </p:nvSpPr>
        <p:spPr>
          <a:xfrm>
            <a:off x="336950" y="837000"/>
            <a:ext cx="8391600" cy="659700"/>
          </a:xfrm>
          <a:prstGeom prst="rect">
            <a:avLst/>
          </a:prstGeom>
          <a:noFill/>
          <a:ln>
            <a:noFill/>
          </a:ln>
        </p:spPr>
        <p:txBody>
          <a:bodyPr spcFirstLastPara="1" wrap="square" lIns="67500" tIns="33750" rIns="67500" bIns="33750" anchor="t" anchorCtr="0">
            <a:noAutofit/>
          </a:bodyPr>
          <a:lstStyle/>
          <a:p>
            <a:pPr marL="0" marR="0" lvl="0" indent="0" algn="just"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pic>
        <p:nvPicPr>
          <p:cNvPr id="340" name="Google Shape;340;g2abca6009ec_0_54"/>
          <p:cNvPicPr preferRelativeResize="0"/>
          <p:nvPr/>
        </p:nvPicPr>
        <p:blipFill rotWithShape="1">
          <a:blip r:embed="rId3">
            <a:alphaModFix/>
          </a:blip>
          <a:srcRect/>
          <a:stretch/>
        </p:blipFill>
        <p:spPr>
          <a:xfrm>
            <a:off x="8068625" y="132724"/>
            <a:ext cx="597824" cy="478275"/>
          </a:xfrm>
          <a:prstGeom prst="rect">
            <a:avLst/>
          </a:prstGeom>
          <a:noFill/>
          <a:ln>
            <a:noFill/>
          </a:ln>
        </p:spPr>
      </p:pic>
      <p:graphicFrame>
        <p:nvGraphicFramePr>
          <p:cNvPr id="341" name="Google Shape;341;g2abca6009ec_0_54"/>
          <p:cNvGraphicFramePr/>
          <p:nvPr/>
        </p:nvGraphicFramePr>
        <p:xfrm>
          <a:off x="932425" y="1673340"/>
          <a:ext cx="3000000" cy="3000000"/>
        </p:xfrm>
        <a:graphic>
          <a:graphicData uri="http://schemas.openxmlformats.org/drawingml/2006/table">
            <a:tbl>
              <a:tblPr>
                <a:noFill/>
                <a:tableStyleId>{B64FB78C-7115-41CE-AB7C-1F63E741B05D}</a:tableStyleId>
              </a:tblPr>
              <a:tblGrid>
                <a:gridCol w="1814950">
                  <a:extLst>
                    <a:ext uri="{9D8B030D-6E8A-4147-A177-3AD203B41FA5}">
                      <a16:colId xmlns:a16="http://schemas.microsoft.com/office/drawing/2014/main" val="20000"/>
                    </a:ext>
                  </a:extLst>
                </a:gridCol>
                <a:gridCol w="4086475">
                  <a:extLst>
                    <a:ext uri="{9D8B030D-6E8A-4147-A177-3AD203B41FA5}">
                      <a16:colId xmlns:a16="http://schemas.microsoft.com/office/drawing/2014/main" val="20001"/>
                    </a:ext>
                  </a:extLst>
                </a:gridCol>
              </a:tblGrid>
              <a:tr h="4371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C00000"/>
                          </a:solidFill>
                          <a:latin typeface="Ubuntu"/>
                          <a:ea typeface="Ubuntu"/>
                          <a:cs typeface="Ubuntu"/>
                          <a:sym typeface="Ubuntu"/>
                        </a:rPr>
                        <a:t>Atributo</a:t>
                      </a:r>
                      <a:endParaRPr sz="1200" b="1" u="none" strike="noStrike" cap="none">
                        <a:solidFill>
                          <a:srgbClr val="C00000"/>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alpha val="0"/>
                        </a:srgbClr>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C00000"/>
                          </a:solidFill>
                          <a:latin typeface="Ubuntu"/>
                          <a:ea typeface="Ubuntu"/>
                          <a:cs typeface="Ubuntu"/>
                          <a:sym typeface="Ubuntu"/>
                        </a:rPr>
                        <a:t>Descripción</a:t>
                      </a:r>
                      <a:endParaRPr sz="1200" b="1" u="none" strike="noStrike" cap="none">
                        <a:solidFill>
                          <a:srgbClr val="C00000"/>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alpha val="0"/>
                        </a:srgbClr>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alpha val="0"/>
                        </a:srgbClr>
                      </a:solidFill>
                      <a:prstDash val="solid"/>
                      <a:round/>
                      <a:headEnd type="none" w="sm" len="sm"/>
                      <a:tailEnd type="none" w="sm" len="sm"/>
                    </a:lnB>
                    <a:solidFill>
                      <a:srgbClr val="CFE2F3">
                        <a:alpha val="65100"/>
                      </a:srgbClr>
                    </a:solidFill>
                  </a:tcPr>
                </a:tc>
                <a:extLst>
                  <a:ext uri="{0D108BD9-81ED-4DB2-BD59-A6C34878D82A}">
                    <a16:rowId xmlns:a16="http://schemas.microsoft.com/office/drawing/2014/main" val="10000"/>
                  </a:ext>
                </a:extLst>
              </a:tr>
              <a:tr h="29510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values</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alpha val="0"/>
                        </a:srgbClr>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Devuelve los valores de la serie como un ndarray</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alpha val="0"/>
                        </a:srgbClr>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index</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proporciona los índices de la serie</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name</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Atributo opcional que asigna un nombre a la serie</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dtype</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Devuelve el tipo de datos de los elementos</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size</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Devuelve el número de elementos de la serie</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5"/>
        <p:cNvGrpSpPr/>
        <p:nvPr/>
      </p:nvGrpSpPr>
      <p:grpSpPr>
        <a:xfrm>
          <a:off x="0" y="0"/>
          <a:ext cx="0" cy="0"/>
          <a:chOff x="0" y="0"/>
          <a:chExt cx="0" cy="0"/>
        </a:xfrm>
      </p:grpSpPr>
      <p:sp>
        <p:nvSpPr>
          <p:cNvPr id="346" name="Google Shape;346;g2abca6009ec_0_62"/>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47" name="Google Shape;347;g2abca6009ec_0_62"/>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348" name="Google Shape;348;g2abca6009ec_0_62"/>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Algunos métodos</a:t>
            </a:r>
            <a:endParaRPr sz="2000" b="0" i="0" u="none" strike="noStrike" cap="none">
              <a:solidFill>
                <a:srgbClr val="000000"/>
              </a:solidFill>
              <a:latin typeface="Arial"/>
              <a:ea typeface="Arial"/>
              <a:cs typeface="Arial"/>
              <a:sym typeface="Arial"/>
            </a:endParaRPr>
          </a:p>
        </p:txBody>
      </p:sp>
      <p:sp>
        <p:nvSpPr>
          <p:cNvPr id="349" name="Google Shape;349;g2abca6009ec_0_62"/>
          <p:cNvSpPr/>
          <p:nvPr/>
        </p:nvSpPr>
        <p:spPr>
          <a:xfrm>
            <a:off x="336960" y="837000"/>
            <a:ext cx="8391600" cy="1301700"/>
          </a:xfrm>
          <a:prstGeom prst="rect">
            <a:avLst/>
          </a:prstGeom>
          <a:noFill/>
          <a:ln>
            <a:noFill/>
          </a:ln>
        </p:spPr>
        <p:txBody>
          <a:bodyPr spcFirstLastPara="1" wrap="square" lIns="67500" tIns="33750" rIns="67500" bIns="33750" anchor="t" anchorCtr="0">
            <a:noAutofit/>
          </a:bodyPr>
          <a:lstStyle/>
          <a:p>
            <a:pPr marL="0" marR="0" lvl="0" indent="0" algn="just"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pic>
        <p:nvPicPr>
          <p:cNvPr id="350" name="Google Shape;350;g2abca6009ec_0_62"/>
          <p:cNvPicPr preferRelativeResize="0"/>
          <p:nvPr/>
        </p:nvPicPr>
        <p:blipFill rotWithShape="1">
          <a:blip r:embed="rId3">
            <a:alphaModFix/>
          </a:blip>
          <a:srcRect/>
          <a:stretch/>
        </p:blipFill>
        <p:spPr>
          <a:xfrm>
            <a:off x="8068625" y="132724"/>
            <a:ext cx="597824" cy="478275"/>
          </a:xfrm>
          <a:prstGeom prst="rect">
            <a:avLst/>
          </a:prstGeom>
          <a:noFill/>
          <a:ln>
            <a:noFill/>
          </a:ln>
        </p:spPr>
      </p:pic>
      <p:graphicFrame>
        <p:nvGraphicFramePr>
          <p:cNvPr id="351" name="Google Shape;351;g2abca6009ec_0_62"/>
          <p:cNvGraphicFramePr/>
          <p:nvPr/>
        </p:nvGraphicFramePr>
        <p:xfrm>
          <a:off x="919350" y="1182565"/>
          <a:ext cx="3000000" cy="3000000"/>
        </p:xfrm>
        <a:graphic>
          <a:graphicData uri="http://schemas.openxmlformats.org/drawingml/2006/table">
            <a:tbl>
              <a:tblPr>
                <a:noFill/>
                <a:tableStyleId>{B64FB78C-7115-41CE-AB7C-1F63E741B05D}</a:tableStyleId>
              </a:tblPr>
              <a:tblGrid>
                <a:gridCol w="1379375">
                  <a:extLst>
                    <a:ext uri="{9D8B030D-6E8A-4147-A177-3AD203B41FA5}">
                      <a16:colId xmlns:a16="http://schemas.microsoft.com/office/drawing/2014/main" val="20000"/>
                    </a:ext>
                  </a:extLst>
                </a:gridCol>
                <a:gridCol w="5552700">
                  <a:extLst>
                    <a:ext uri="{9D8B030D-6E8A-4147-A177-3AD203B41FA5}">
                      <a16:colId xmlns:a16="http://schemas.microsoft.com/office/drawing/2014/main" val="20001"/>
                    </a:ext>
                  </a:extLst>
                </a:gridCol>
              </a:tblGrid>
              <a:tr h="4371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C00000"/>
                          </a:solidFill>
                          <a:latin typeface="Ubuntu"/>
                          <a:ea typeface="Ubuntu"/>
                          <a:cs typeface="Ubuntu"/>
                          <a:sym typeface="Ubuntu"/>
                        </a:rPr>
                        <a:t>Método</a:t>
                      </a:r>
                      <a:endParaRPr sz="1200" b="1" u="none" strike="noStrike" cap="none">
                        <a:solidFill>
                          <a:srgbClr val="C00000"/>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alpha val="0"/>
                        </a:srgbClr>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C00000"/>
                          </a:solidFill>
                          <a:latin typeface="Ubuntu"/>
                          <a:ea typeface="Ubuntu"/>
                          <a:cs typeface="Ubuntu"/>
                          <a:sym typeface="Ubuntu"/>
                        </a:rPr>
                        <a:t>Descripción</a:t>
                      </a:r>
                      <a:endParaRPr sz="1200" b="1" u="none" strike="noStrike" cap="none">
                        <a:solidFill>
                          <a:srgbClr val="C00000"/>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alpha val="0"/>
                        </a:srgbClr>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alpha val="0"/>
                        </a:srgbClr>
                      </a:solidFill>
                      <a:prstDash val="solid"/>
                      <a:round/>
                      <a:headEnd type="none" w="sm" len="sm"/>
                      <a:tailEnd type="none" w="sm" len="sm"/>
                    </a:lnB>
                    <a:solidFill>
                      <a:srgbClr val="CFE2F3">
                        <a:alpha val="65100"/>
                      </a:srgbClr>
                    </a:solidFill>
                  </a:tcPr>
                </a:tc>
                <a:extLst>
                  <a:ext uri="{0D108BD9-81ED-4DB2-BD59-A6C34878D82A}">
                    <a16:rowId xmlns:a16="http://schemas.microsoft.com/office/drawing/2014/main" val="10000"/>
                  </a:ext>
                </a:extLst>
              </a:tr>
              <a:tr h="29510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count()</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alpha val="0"/>
                        </a:srgbClr>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l" rtl="0">
                        <a:spcBef>
                          <a:spcPts val="0"/>
                        </a:spcBef>
                        <a:spcAft>
                          <a:spcPts val="0"/>
                        </a:spcAft>
                        <a:buNone/>
                      </a:pPr>
                      <a:r>
                        <a:rPr lang="es">
                          <a:latin typeface="Calibri"/>
                          <a:ea typeface="Calibri"/>
                          <a:cs typeface="Calibri"/>
                          <a:sym typeface="Calibri"/>
                        </a:rPr>
                        <a:t>Devuelve la cantidad de elementos que no son nulos ni NaN.</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alpha val="0"/>
                        </a:srgbClr>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295100">
                <a:tc>
                  <a:txBody>
                    <a:bodyPr/>
                    <a:lstStyle/>
                    <a:p>
                      <a:pPr marL="0" marR="0" lvl="0" indent="0" algn="l" rtl="0">
                        <a:lnSpc>
                          <a:spcPct val="100000"/>
                        </a:lnSpc>
                        <a:spcBef>
                          <a:spcPts val="0"/>
                        </a:spcBef>
                        <a:spcAft>
                          <a:spcPts val="0"/>
                        </a:spcAft>
                        <a:buNone/>
                      </a:pPr>
                      <a:r>
                        <a:rPr lang="es" sz="1200" b="1">
                          <a:solidFill>
                            <a:srgbClr val="110741"/>
                          </a:solidFill>
                          <a:latin typeface="Ubuntu"/>
                          <a:ea typeface="Ubuntu"/>
                          <a:cs typeface="Ubuntu"/>
                          <a:sym typeface="Ubuntu"/>
                        </a:rPr>
                        <a:t>sum()</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l" rtl="0">
                        <a:spcBef>
                          <a:spcPts val="0"/>
                        </a:spcBef>
                        <a:spcAft>
                          <a:spcPts val="0"/>
                        </a:spcAft>
                        <a:buNone/>
                      </a:pPr>
                      <a:r>
                        <a:rPr lang="es">
                          <a:latin typeface="Calibri"/>
                          <a:ea typeface="Calibri"/>
                          <a:cs typeface="Calibri"/>
                          <a:sym typeface="Calibri"/>
                        </a:rPr>
                        <a:t>Devuelve la suma cuando es de tipo numérico y la concatenación cuando es de tipo string.</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cumsum()</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l" rtl="0">
                        <a:spcBef>
                          <a:spcPts val="0"/>
                        </a:spcBef>
                        <a:spcAft>
                          <a:spcPts val="0"/>
                        </a:spcAft>
                        <a:buNone/>
                      </a:pPr>
                      <a:r>
                        <a:rPr lang="es">
                          <a:latin typeface="Calibri"/>
                          <a:ea typeface="Calibri"/>
                          <a:cs typeface="Calibri"/>
                          <a:sym typeface="Calibri"/>
                        </a:rPr>
                        <a:t>Devuelve la suma acumulada.</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value_counts()</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l" rtl="0">
                        <a:spcBef>
                          <a:spcPts val="0"/>
                        </a:spcBef>
                        <a:spcAft>
                          <a:spcPts val="0"/>
                        </a:spcAft>
                        <a:buNone/>
                      </a:pPr>
                      <a:r>
                        <a:rPr lang="es">
                          <a:latin typeface="Calibri"/>
                          <a:ea typeface="Calibri"/>
                          <a:cs typeface="Calibri"/>
                          <a:sym typeface="Calibri"/>
                        </a:rPr>
                        <a:t>Devuelve una serie con la suma acumulada.</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min()</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l" rtl="0">
                        <a:spcBef>
                          <a:spcPts val="0"/>
                        </a:spcBef>
                        <a:spcAft>
                          <a:spcPts val="0"/>
                        </a:spcAft>
                        <a:buNone/>
                      </a:pPr>
                      <a:r>
                        <a:rPr lang="es">
                          <a:latin typeface="Calibri"/>
                          <a:ea typeface="Calibri"/>
                          <a:cs typeface="Calibri"/>
                          <a:sym typeface="Calibri"/>
                        </a:rPr>
                        <a:t>Devuelve el elemento mínimo.</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289450">
                <a:tc>
                  <a:txBody>
                    <a:bodyPr/>
                    <a:lstStyle/>
                    <a:p>
                      <a:pPr marL="0" marR="0" lvl="0" indent="0" algn="l" rtl="0">
                        <a:lnSpc>
                          <a:spcPct val="100000"/>
                        </a:lnSpc>
                        <a:spcBef>
                          <a:spcPts val="0"/>
                        </a:spcBef>
                        <a:spcAft>
                          <a:spcPts val="0"/>
                        </a:spcAft>
                        <a:buNone/>
                      </a:pPr>
                      <a:r>
                        <a:rPr lang="es" sz="1200" b="1">
                          <a:solidFill>
                            <a:srgbClr val="110741"/>
                          </a:solidFill>
                          <a:latin typeface="Ubuntu"/>
                          <a:ea typeface="Ubuntu"/>
                          <a:cs typeface="Ubuntu"/>
                          <a:sym typeface="Ubuntu"/>
                        </a:rPr>
                        <a:t>max()</a:t>
                      </a:r>
                      <a:endParaRPr sz="1200" b="1">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None/>
                      </a:pPr>
                      <a:r>
                        <a:rPr lang="es">
                          <a:latin typeface="Calibri"/>
                          <a:ea typeface="Calibri"/>
                          <a:cs typeface="Calibri"/>
                          <a:sym typeface="Calibri"/>
                        </a:rPr>
                        <a:t>Devuelve el elemento máximo.</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r h="289450">
                <a:tc>
                  <a:txBody>
                    <a:bodyPr/>
                    <a:lstStyle/>
                    <a:p>
                      <a:pPr marL="0" marR="0" lvl="0" indent="0" algn="l" rtl="0">
                        <a:lnSpc>
                          <a:spcPct val="100000"/>
                        </a:lnSpc>
                        <a:spcBef>
                          <a:spcPts val="0"/>
                        </a:spcBef>
                        <a:spcAft>
                          <a:spcPts val="0"/>
                        </a:spcAft>
                        <a:buNone/>
                      </a:pPr>
                      <a:r>
                        <a:rPr lang="es" sz="1200" b="1">
                          <a:solidFill>
                            <a:srgbClr val="110741"/>
                          </a:solidFill>
                          <a:latin typeface="Ubuntu"/>
                          <a:ea typeface="Ubuntu"/>
                          <a:cs typeface="Ubuntu"/>
                          <a:sym typeface="Ubuntu"/>
                        </a:rPr>
                        <a:t>mean()</a:t>
                      </a:r>
                      <a:endParaRPr sz="1200" b="1">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None/>
                      </a:pPr>
                      <a:r>
                        <a:rPr lang="es">
                          <a:latin typeface="Calibri"/>
                          <a:ea typeface="Calibri"/>
                          <a:cs typeface="Calibri"/>
                          <a:sym typeface="Calibri"/>
                        </a:rPr>
                        <a:t>Devuelve la media.</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7"/>
                  </a:ext>
                </a:extLst>
              </a:tr>
              <a:tr h="289450">
                <a:tc>
                  <a:txBody>
                    <a:bodyPr/>
                    <a:lstStyle/>
                    <a:p>
                      <a:pPr marL="0" marR="0" lvl="0" indent="0" algn="l" rtl="0">
                        <a:lnSpc>
                          <a:spcPct val="100000"/>
                        </a:lnSpc>
                        <a:spcBef>
                          <a:spcPts val="0"/>
                        </a:spcBef>
                        <a:spcAft>
                          <a:spcPts val="0"/>
                        </a:spcAft>
                        <a:buNone/>
                      </a:pPr>
                      <a:r>
                        <a:rPr lang="es" sz="1200" b="1">
                          <a:solidFill>
                            <a:srgbClr val="110741"/>
                          </a:solidFill>
                          <a:latin typeface="Ubuntu"/>
                          <a:ea typeface="Ubuntu"/>
                          <a:cs typeface="Ubuntu"/>
                          <a:sym typeface="Ubuntu"/>
                        </a:rPr>
                        <a:t>std()</a:t>
                      </a:r>
                      <a:endParaRPr sz="1200" b="1">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None/>
                      </a:pPr>
                      <a:r>
                        <a:rPr lang="es">
                          <a:latin typeface="Calibri"/>
                          <a:ea typeface="Calibri"/>
                          <a:cs typeface="Calibri"/>
                          <a:sym typeface="Calibri"/>
                        </a:rPr>
                        <a:t>Devuelve la desviación estándar.</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8"/>
                  </a:ext>
                </a:extLst>
              </a:tr>
              <a:tr h="289450">
                <a:tc>
                  <a:txBody>
                    <a:bodyPr/>
                    <a:lstStyle/>
                    <a:p>
                      <a:pPr marL="0" marR="0" lvl="0" indent="0" algn="l" rtl="0">
                        <a:lnSpc>
                          <a:spcPct val="100000"/>
                        </a:lnSpc>
                        <a:spcBef>
                          <a:spcPts val="0"/>
                        </a:spcBef>
                        <a:spcAft>
                          <a:spcPts val="0"/>
                        </a:spcAft>
                        <a:buNone/>
                      </a:pPr>
                      <a:r>
                        <a:rPr lang="es" sz="1200" b="1">
                          <a:solidFill>
                            <a:srgbClr val="110741"/>
                          </a:solidFill>
                          <a:latin typeface="Ubuntu"/>
                          <a:ea typeface="Ubuntu"/>
                          <a:cs typeface="Ubuntu"/>
                          <a:sym typeface="Ubuntu"/>
                        </a:rPr>
                        <a:t>describe()</a:t>
                      </a:r>
                      <a:endParaRPr sz="1200" b="1">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None/>
                      </a:pPr>
                      <a:r>
                        <a:rPr lang="es">
                          <a:latin typeface="Calibri"/>
                          <a:ea typeface="Calibri"/>
                          <a:cs typeface="Calibri"/>
                          <a:sym typeface="Calibri"/>
                        </a:rPr>
                        <a:t>Devuelve un resumen que incluye el número de datos, suma, mínimo, máximo, media, desviación estándar y cuartiles.</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9"/>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g2abca6009ec_0_70"/>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57" name="Google Shape;357;g2abca6009ec_0_70"/>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358" name="Google Shape;358;g2abca6009ec_0_70"/>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Acceso a los elementos de </a:t>
            </a:r>
            <a:r>
              <a:rPr lang="es" sz="2000" b="1" i="1">
                <a:solidFill>
                  <a:srgbClr val="110741"/>
                </a:solidFill>
                <a:latin typeface="Ubuntu"/>
                <a:ea typeface="Ubuntu"/>
                <a:cs typeface="Ubuntu"/>
                <a:sym typeface="Ubuntu"/>
              </a:rPr>
              <a:t>Series</a:t>
            </a:r>
            <a:endParaRPr sz="2000" b="0" i="1" u="none" strike="noStrike" cap="none">
              <a:solidFill>
                <a:srgbClr val="000000"/>
              </a:solidFill>
              <a:latin typeface="Arial"/>
              <a:ea typeface="Arial"/>
              <a:cs typeface="Arial"/>
              <a:sym typeface="Arial"/>
            </a:endParaRPr>
          </a:p>
        </p:txBody>
      </p:sp>
      <p:sp>
        <p:nvSpPr>
          <p:cNvPr id="359" name="Google Shape;359;g2abca6009ec_0_70"/>
          <p:cNvSpPr/>
          <p:nvPr/>
        </p:nvSpPr>
        <p:spPr>
          <a:xfrm>
            <a:off x="382750" y="823900"/>
            <a:ext cx="4246500" cy="3658800"/>
          </a:xfrm>
          <a:prstGeom prst="rect">
            <a:avLst/>
          </a:prstGeom>
          <a:noFill/>
          <a:ln>
            <a:noFill/>
          </a:ln>
        </p:spPr>
        <p:txBody>
          <a:bodyPr spcFirstLastPara="1" wrap="square" lIns="67500" tIns="33750" rIns="67500" bIns="33750"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Encontramos dos tipos de acceso a los elementos de una serie, por posición y por índice.</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Acceso por posición:</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b="1">
                <a:latin typeface="Calibri"/>
                <a:ea typeface="Calibri"/>
                <a:cs typeface="Calibri"/>
                <a:sym typeface="Calibri"/>
              </a:rPr>
              <a:t>s[i]</a:t>
            </a:r>
            <a:r>
              <a:rPr lang="es">
                <a:latin typeface="Calibri"/>
                <a:ea typeface="Calibri"/>
                <a:cs typeface="Calibri"/>
                <a:sym typeface="Calibri"/>
              </a:rPr>
              <a:t>: Devuelve el elemento que ocupa la posición i.</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b="1">
                <a:latin typeface="Calibri"/>
                <a:ea typeface="Calibri"/>
                <a:cs typeface="Calibri"/>
                <a:sym typeface="Calibri"/>
              </a:rPr>
              <a:t>s[i:j]</a:t>
            </a:r>
            <a:r>
              <a:rPr lang="es">
                <a:latin typeface="Calibri"/>
                <a:ea typeface="Calibri"/>
                <a:cs typeface="Calibri"/>
                <a:sym typeface="Calibri"/>
              </a:rPr>
              <a:t>: Devuelve otra serie con los elementos cuyos índices están en el rango de i a j.</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Acceso por índice:</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b="1">
                <a:latin typeface="Calibri"/>
                <a:ea typeface="Calibri"/>
                <a:cs typeface="Calibri"/>
                <a:sym typeface="Calibri"/>
              </a:rPr>
              <a:t>s[nombre]</a:t>
            </a:r>
            <a:r>
              <a:rPr lang="es">
                <a:latin typeface="Calibri"/>
                <a:ea typeface="Calibri"/>
                <a:cs typeface="Calibri"/>
                <a:sym typeface="Calibri"/>
              </a:rPr>
              <a:t>: Devuelve el elemento con el nombre en el índice.</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b="1">
                <a:latin typeface="Calibri"/>
                <a:ea typeface="Calibri"/>
                <a:cs typeface="Calibri"/>
                <a:sym typeface="Calibri"/>
              </a:rPr>
              <a:t>s[nombres]</a:t>
            </a:r>
            <a:r>
              <a:rPr lang="es">
                <a:latin typeface="Calibri"/>
                <a:ea typeface="Calibri"/>
                <a:cs typeface="Calibri"/>
                <a:sym typeface="Calibri"/>
              </a:rPr>
              <a:t>: Devuelve una nueva serie con los elementos correspondientes del índice que hemos indicado en la lista nombres.</a:t>
            </a:r>
            <a:endParaRPr>
              <a:latin typeface="Calibri"/>
              <a:ea typeface="Calibri"/>
              <a:cs typeface="Calibri"/>
              <a:sym typeface="Calibri"/>
            </a:endParaRPr>
          </a:p>
        </p:txBody>
      </p:sp>
      <p:pic>
        <p:nvPicPr>
          <p:cNvPr id="360" name="Google Shape;360;g2abca6009ec_0_70"/>
          <p:cNvPicPr preferRelativeResize="0"/>
          <p:nvPr/>
        </p:nvPicPr>
        <p:blipFill rotWithShape="1">
          <a:blip r:embed="rId3">
            <a:alphaModFix/>
          </a:blip>
          <a:srcRect/>
          <a:stretch/>
        </p:blipFill>
        <p:spPr>
          <a:xfrm>
            <a:off x="8068625" y="132724"/>
            <a:ext cx="597824" cy="478275"/>
          </a:xfrm>
          <a:prstGeom prst="rect">
            <a:avLst/>
          </a:prstGeom>
          <a:noFill/>
          <a:ln>
            <a:noFill/>
          </a:ln>
        </p:spPr>
      </p:pic>
      <p:pic>
        <p:nvPicPr>
          <p:cNvPr id="361" name="Google Shape;361;g2abca6009ec_0_70"/>
          <p:cNvPicPr preferRelativeResize="0"/>
          <p:nvPr/>
        </p:nvPicPr>
        <p:blipFill rotWithShape="1">
          <a:blip r:embed="rId4">
            <a:alphaModFix/>
          </a:blip>
          <a:srcRect/>
          <a:stretch/>
        </p:blipFill>
        <p:spPr>
          <a:xfrm>
            <a:off x="4744475" y="1798100"/>
            <a:ext cx="3921974" cy="20425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g2abca6009ec_0_78"/>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67" name="Google Shape;367;g2abca6009ec_0_78"/>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368" name="Google Shape;368;g2abca6009ec_0_78"/>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Operaciones con </a:t>
            </a:r>
            <a:r>
              <a:rPr lang="es" sz="2000" b="1" i="1">
                <a:solidFill>
                  <a:srgbClr val="110741"/>
                </a:solidFill>
                <a:latin typeface="Ubuntu"/>
                <a:ea typeface="Ubuntu"/>
                <a:cs typeface="Ubuntu"/>
                <a:sym typeface="Ubuntu"/>
              </a:rPr>
              <a:t>Series</a:t>
            </a:r>
            <a:endParaRPr sz="2000" b="0" i="1" u="none" strike="noStrike" cap="none">
              <a:solidFill>
                <a:srgbClr val="000000"/>
              </a:solidFill>
              <a:latin typeface="Arial"/>
              <a:ea typeface="Arial"/>
              <a:cs typeface="Arial"/>
              <a:sym typeface="Arial"/>
            </a:endParaRPr>
          </a:p>
        </p:txBody>
      </p:sp>
      <p:sp>
        <p:nvSpPr>
          <p:cNvPr id="369" name="Google Shape;369;g2abca6009ec_0_78"/>
          <p:cNvSpPr/>
          <p:nvPr/>
        </p:nvSpPr>
        <p:spPr>
          <a:xfrm>
            <a:off x="336954" y="1673350"/>
            <a:ext cx="5356200" cy="2186400"/>
          </a:xfrm>
          <a:prstGeom prst="rect">
            <a:avLst/>
          </a:prstGeom>
          <a:noFill/>
          <a:ln>
            <a:noFill/>
          </a:ln>
        </p:spPr>
        <p:txBody>
          <a:bodyPr spcFirstLastPara="1" wrap="square" lIns="67500" tIns="33750" rIns="67500" bIns="33750" anchor="t" anchorCtr="0">
            <a:noAutofit/>
          </a:bodyPr>
          <a:lstStyle/>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Los operadores binarios (+, *, /, etc.) pueden emplearse con una serie, generando otra serie que contiene el resultado de aplicar la operación a cada elemento de la serie.</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p:txBody>
      </p:sp>
      <p:pic>
        <p:nvPicPr>
          <p:cNvPr id="370" name="Google Shape;370;g2abca6009ec_0_78"/>
          <p:cNvPicPr preferRelativeResize="0"/>
          <p:nvPr/>
        </p:nvPicPr>
        <p:blipFill rotWithShape="1">
          <a:blip r:embed="rId3">
            <a:alphaModFix/>
          </a:blip>
          <a:srcRect/>
          <a:stretch/>
        </p:blipFill>
        <p:spPr>
          <a:xfrm>
            <a:off x="8068625" y="132724"/>
            <a:ext cx="597824" cy="478275"/>
          </a:xfrm>
          <a:prstGeom prst="rect">
            <a:avLst/>
          </a:prstGeom>
          <a:noFill/>
          <a:ln>
            <a:noFill/>
          </a:ln>
        </p:spPr>
      </p:pic>
      <p:pic>
        <p:nvPicPr>
          <p:cNvPr id="371" name="Google Shape;371;g2abca6009ec_0_78"/>
          <p:cNvPicPr preferRelativeResize="0"/>
          <p:nvPr/>
        </p:nvPicPr>
        <p:blipFill rotWithShape="1">
          <a:blip r:embed="rId4">
            <a:alphaModFix/>
          </a:blip>
          <a:srcRect/>
          <a:stretch/>
        </p:blipFill>
        <p:spPr>
          <a:xfrm>
            <a:off x="6926773" y="1236777"/>
            <a:ext cx="1739675" cy="3002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g2abca6009ec_0_86"/>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77" name="Google Shape;377;g2abca6009ec_0_86"/>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378" name="Google Shape;378;g2abca6009ec_0_86"/>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Aplicar funciones a </a:t>
            </a:r>
            <a:r>
              <a:rPr lang="es" sz="2000" b="1" i="1">
                <a:solidFill>
                  <a:srgbClr val="110741"/>
                </a:solidFill>
                <a:latin typeface="Ubuntu"/>
                <a:ea typeface="Ubuntu"/>
                <a:cs typeface="Ubuntu"/>
                <a:sym typeface="Ubuntu"/>
              </a:rPr>
              <a:t>Series</a:t>
            </a:r>
            <a:endParaRPr sz="2000" b="0" i="1" u="none" strike="noStrike" cap="none">
              <a:solidFill>
                <a:srgbClr val="000000"/>
              </a:solidFill>
              <a:latin typeface="Arial"/>
              <a:ea typeface="Arial"/>
              <a:cs typeface="Arial"/>
              <a:sym typeface="Arial"/>
            </a:endParaRPr>
          </a:p>
        </p:txBody>
      </p:sp>
      <p:sp>
        <p:nvSpPr>
          <p:cNvPr id="379" name="Google Shape;379;g2abca6009ec_0_86"/>
          <p:cNvSpPr/>
          <p:nvPr/>
        </p:nvSpPr>
        <p:spPr>
          <a:xfrm>
            <a:off x="336950" y="1321875"/>
            <a:ext cx="5133900" cy="2814000"/>
          </a:xfrm>
          <a:prstGeom prst="rect">
            <a:avLst/>
          </a:prstGeom>
          <a:noFill/>
          <a:ln>
            <a:noFill/>
          </a:ln>
        </p:spPr>
        <p:txBody>
          <a:bodyPr spcFirstLastPara="1" wrap="square" lIns="67500" tIns="33750" rIns="67500" bIns="33750" anchor="t" anchorCtr="0">
            <a:noAutofit/>
          </a:bodyPr>
          <a:lstStyle/>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Es posible aplicar una función sobre una serie, de modo que modifiquemos cada uno de los elementos de la misma con el siguiente método:</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b="1">
                <a:latin typeface="Calibri"/>
                <a:ea typeface="Calibri"/>
                <a:cs typeface="Calibri"/>
                <a:sym typeface="Calibri"/>
              </a:rPr>
              <a:t>apply(f)</a:t>
            </a:r>
            <a:r>
              <a:rPr lang="es">
                <a:latin typeface="Calibri"/>
                <a:ea typeface="Calibri"/>
                <a:cs typeface="Calibri"/>
                <a:sym typeface="Calibri"/>
              </a:rPr>
              <a:t>: Devuelve una serie con el resultado de aplicar la función f a cada uno de los elementos de la serie. La función f puede ser una función incorporada de Python, una función definida por el usuario o incluso una función lambda.</a:t>
            </a:r>
            <a:endParaRPr>
              <a:latin typeface="Calibri"/>
              <a:ea typeface="Calibri"/>
              <a:cs typeface="Calibri"/>
              <a:sym typeface="Calibri"/>
            </a:endParaRPr>
          </a:p>
        </p:txBody>
      </p:sp>
      <p:pic>
        <p:nvPicPr>
          <p:cNvPr id="380" name="Google Shape;380;g2abca6009ec_0_86"/>
          <p:cNvPicPr preferRelativeResize="0"/>
          <p:nvPr/>
        </p:nvPicPr>
        <p:blipFill rotWithShape="1">
          <a:blip r:embed="rId3">
            <a:alphaModFix/>
          </a:blip>
          <a:srcRect/>
          <a:stretch/>
        </p:blipFill>
        <p:spPr>
          <a:xfrm>
            <a:off x="8068625" y="132724"/>
            <a:ext cx="597824" cy="478275"/>
          </a:xfrm>
          <a:prstGeom prst="rect">
            <a:avLst/>
          </a:prstGeom>
          <a:noFill/>
          <a:ln>
            <a:noFill/>
          </a:ln>
        </p:spPr>
      </p:pic>
      <p:pic>
        <p:nvPicPr>
          <p:cNvPr id="381" name="Google Shape;381;g2abca6009ec_0_86"/>
          <p:cNvPicPr preferRelativeResize="0"/>
          <p:nvPr/>
        </p:nvPicPr>
        <p:blipFill rotWithShape="1">
          <a:blip r:embed="rId4">
            <a:alphaModFix/>
          </a:blip>
          <a:srcRect/>
          <a:stretch/>
        </p:blipFill>
        <p:spPr>
          <a:xfrm>
            <a:off x="6260698" y="909596"/>
            <a:ext cx="2405750" cy="30744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g2abca6009ec_0_94"/>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87" name="Google Shape;387;g2abca6009ec_0_94"/>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388" name="Google Shape;388;g2abca6009ec_0_94"/>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Filtrado de </a:t>
            </a:r>
            <a:r>
              <a:rPr lang="es" sz="2000" b="1" i="1">
                <a:solidFill>
                  <a:srgbClr val="110741"/>
                </a:solidFill>
                <a:latin typeface="Ubuntu"/>
                <a:ea typeface="Ubuntu"/>
                <a:cs typeface="Ubuntu"/>
                <a:sym typeface="Ubuntu"/>
              </a:rPr>
              <a:t>Series</a:t>
            </a:r>
            <a:endParaRPr sz="2000" b="0" i="1" u="none" strike="noStrike" cap="none">
              <a:solidFill>
                <a:srgbClr val="000000"/>
              </a:solidFill>
              <a:latin typeface="Arial"/>
              <a:ea typeface="Arial"/>
              <a:cs typeface="Arial"/>
              <a:sym typeface="Arial"/>
            </a:endParaRPr>
          </a:p>
        </p:txBody>
      </p:sp>
      <p:sp>
        <p:nvSpPr>
          <p:cNvPr id="389" name="Google Shape;389;g2abca6009ec_0_94"/>
          <p:cNvSpPr/>
          <p:nvPr/>
        </p:nvSpPr>
        <p:spPr>
          <a:xfrm>
            <a:off x="336950" y="1197525"/>
            <a:ext cx="3831600" cy="2938200"/>
          </a:xfrm>
          <a:prstGeom prst="rect">
            <a:avLst/>
          </a:prstGeom>
          <a:noFill/>
          <a:ln>
            <a:noFill/>
          </a:ln>
        </p:spPr>
        <p:txBody>
          <a:bodyPr spcFirstLastPara="1" wrap="square" lIns="67500" tIns="33750" rIns="67500" bIns="33750"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El filtrado de series en Pandas implica seleccionar un subconjunto de elementos de una serie que cumplan con ciertos criterios específicos. Se puede realizar el filtrado utilizando condiciones lógicas y operadores relacionales. </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b="1">
                <a:latin typeface="Calibri"/>
                <a:ea typeface="Calibri"/>
                <a:cs typeface="Calibri"/>
                <a:sym typeface="Calibri"/>
              </a:rPr>
              <a:t>s[condición]</a:t>
            </a:r>
            <a:r>
              <a:rPr lang="es">
                <a:latin typeface="Calibri"/>
                <a:ea typeface="Calibri"/>
                <a:cs typeface="Calibri"/>
                <a:sym typeface="Calibri"/>
              </a:rPr>
              <a:t>: Retorna una serie que contiene los elementos de la serie s que corresponden a los valores True en la lista booleana condición. Esta lista debe ser de valores booleanos y tener la misma longitud que la serie.</a:t>
            </a:r>
            <a:endParaRPr>
              <a:latin typeface="Calibri"/>
              <a:ea typeface="Calibri"/>
              <a:cs typeface="Calibri"/>
              <a:sym typeface="Calibri"/>
            </a:endParaRPr>
          </a:p>
        </p:txBody>
      </p:sp>
      <p:pic>
        <p:nvPicPr>
          <p:cNvPr id="390" name="Google Shape;390;g2abca6009ec_0_94"/>
          <p:cNvPicPr preferRelativeResize="0"/>
          <p:nvPr/>
        </p:nvPicPr>
        <p:blipFill rotWithShape="1">
          <a:blip r:embed="rId3">
            <a:alphaModFix/>
          </a:blip>
          <a:srcRect/>
          <a:stretch/>
        </p:blipFill>
        <p:spPr>
          <a:xfrm>
            <a:off x="8068625" y="132724"/>
            <a:ext cx="597824" cy="478275"/>
          </a:xfrm>
          <a:prstGeom prst="rect">
            <a:avLst/>
          </a:prstGeom>
          <a:noFill/>
          <a:ln>
            <a:noFill/>
          </a:ln>
        </p:spPr>
      </p:pic>
      <p:pic>
        <p:nvPicPr>
          <p:cNvPr id="391" name="Google Shape;391;g2abca6009ec_0_94"/>
          <p:cNvPicPr preferRelativeResize="0"/>
          <p:nvPr/>
        </p:nvPicPr>
        <p:blipFill rotWithShape="1">
          <a:blip r:embed="rId4">
            <a:alphaModFix/>
          </a:blip>
          <a:srcRect/>
          <a:stretch/>
        </p:blipFill>
        <p:spPr>
          <a:xfrm>
            <a:off x="4268501" y="1913501"/>
            <a:ext cx="4460050" cy="9312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g2abca6009ec_0_102"/>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97" name="Google Shape;397;g2abca6009ec_0_102"/>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398" name="Google Shape;398;g2abca6009ec_0_102"/>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Eliminación de valores desconocidos en </a:t>
            </a:r>
            <a:r>
              <a:rPr lang="es" sz="2000" b="1" i="1">
                <a:solidFill>
                  <a:srgbClr val="110741"/>
                </a:solidFill>
                <a:latin typeface="Ubuntu"/>
                <a:ea typeface="Ubuntu"/>
                <a:cs typeface="Ubuntu"/>
                <a:sym typeface="Ubuntu"/>
              </a:rPr>
              <a:t>Series</a:t>
            </a:r>
            <a:endParaRPr sz="2000" b="0" i="1" u="none" strike="noStrike" cap="none">
              <a:solidFill>
                <a:srgbClr val="000000"/>
              </a:solidFill>
              <a:latin typeface="Arial"/>
              <a:ea typeface="Arial"/>
              <a:cs typeface="Arial"/>
              <a:sym typeface="Arial"/>
            </a:endParaRPr>
          </a:p>
        </p:txBody>
      </p:sp>
      <p:sp>
        <p:nvSpPr>
          <p:cNvPr id="399" name="Google Shape;399;g2abca6009ec_0_102"/>
          <p:cNvSpPr/>
          <p:nvPr/>
        </p:nvSpPr>
        <p:spPr>
          <a:xfrm>
            <a:off x="336950" y="1334950"/>
            <a:ext cx="4858800" cy="2774700"/>
          </a:xfrm>
          <a:prstGeom prst="rect">
            <a:avLst/>
          </a:prstGeom>
          <a:noFill/>
          <a:ln>
            <a:noFill/>
          </a:ln>
        </p:spPr>
        <p:txBody>
          <a:bodyPr spcFirstLastPara="1" wrap="square" lIns="67500" tIns="33750" rIns="67500" bIns="33750" anchor="t" anchorCtr="0">
            <a:noAutofit/>
          </a:bodyPr>
          <a:lstStyle/>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En Pandas, los datos desconocidos se representan como NaN y los nulos como None. Ambos pueden plantear problemas al realizar análisis de datos, por lo que es común eliminarlos. Para eliminarlos de una serie, se utiliza el siguiente método:</a:t>
            </a: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457200" lvl="0" indent="-317500" algn="just" rtl="0">
              <a:spcBef>
                <a:spcPts val="0"/>
              </a:spcBef>
              <a:spcAft>
                <a:spcPts val="0"/>
              </a:spcAft>
              <a:buSzPts val="1400"/>
              <a:buFont typeface="Calibri"/>
              <a:buChar char="●"/>
            </a:pPr>
            <a:r>
              <a:rPr lang="es" b="1">
                <a:latin typeface="Calibri"/>
                <a:ea typeface="Calibri"/>
                <a:cs typeface="Calibri"/>
                <a:sym typeface="Calibri"/>
              </a:rPr>
              <a:t>dropna()</a:t>
            </a:r>
            <a:r>
              <a:rPr lang="es">
                <a:latin typeface="Calibri"/>
                <a:ea typeface="Calibri"/>
                <a:cs typeface="Calibri"/>
                <a:sym typeface="Calibri"/>
              </a:rPr>
              <a:t>: Elimina los datos desconocidos o nulos de la serie. Se puede utilizar el parámetro inplace=True para realizar la modificación directamente en la serie original.</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p:txBody>
      </p:sp>
      <p:pic>
        <p:nvPicPr>
          <p:cNvPr id="400" name="Google Shape;400;g2abca6009ec_0_102"/>
          <p:cNvPicPr preferRelativeResize="0"/>
          <p:nvPr/>
        </p:nvPicPr>
        <p:blipFill rotWithShape="1">
          <a:blip r:embed="rId3">
            <a:alphaModFix/>
          </a:blip>
          <a:srcRect/>
          <a:stretch/>
        </p:blipFill>
        <p:spPr>
          <a:xfrm>
            <a:off x="8068625" y="132724"/>
            <a:ext cx="597824" cy="478275"/>
          </a:xfrm>
          <a:prstGeom prst="rect">
            <a:avLst/>
          </a:prstGeom>
          <a:noFill/>
          <a:ln>
            <a:noFill/>
          </a:ln>
        </p:spPr>
      </p:pic>
      <p:pic>
        <p:nvPicPr>
          <p:cNvPr id="401" name="Google Shape;401;g2abca6009ec_0_102"/>
          <p:cNvPicPr preferRelativeResize="0"/>
          <p:nvPr/>
        </p:nvPicPr>
        <p:blipFill rotWithShape="1">
          <a:blip r:embed="rId4">
            <a:alphaModFix/>
          </a:blip>
          <a:srcRect/>
          <a:stretch/>
        </p:blipFill>
        <p:spPr>
          <a:xfrm>
            <a:off x="5555821" y="1302253"/>
            <a:ext cx="3110625" cy="27450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pic>
        <p:nvPicPr>
          <p:cNvPr id="406" name="Google Shape;406;g2abca6009ec_0_143"/>
          <p:cNvPicPr preferRelativeResize="0"/>
          <p:nvPr/>
        </p:nvPicPr>
        <p:blipFill rotWithShape="1">
          <a:blip r:embed="rId3">
            <a:alphaModFix/>
          </a:blip>
          <a:srcRect/>
          <a:stretch/>
        </p:blipFill>
        <p:spPr>
          <a:xfrm>
            <a:off x="-11880" y="-13500"/>
            <a:ext cx="9143552" cy="5156460"/>
          </a:xfrm>
          <a:prstGeom prst="rect">
            <a:avLst/>
          </a:prstGeom>
          <a:noFill/>
          <a:ln>
            <a:noFill/>
          </a:ln>
        </p:spPr>
      </p:pic>
      <p:sp>
        <p:nvSpPr>
          <p:cNvPr id="407" name="Google Shape;407;g2abca6009ec_0_143"/>
          <p:cNvSpPr/>
          <p:nvPr/>
        </p:nvSpPr>
        <p:spPr>
          <a:xfrm>
            <a:off x="851310" y="380160"/>
            <a:ext cx="5207100" cy="745500"/>
          </a:xfrm>
          <a:prstGeom prst="rect">
            <a:avLst/>
          </a:prstGeom>
          <a:noFill/>
          <a:ln>
            <a:noFill/>
          </a:ln>
        </p:spPr>
        <p:txBody>
          <a:bodyPr spcFirstLastPara="1" wrap="square" lIns="121775" tIns="121775" rIns="121775" bIns="121775" anchor="t" anchorCtr="0">
            <a:noAutofit/>
          </a:bodyPr>
          <a:lstStyle/>
          <a:p>
            <a:pPr marL="0" marR="0" lvl="0" indent="0" algn="l" rtl="0">
              <a:lnSpc>
                <a:spcPct val="80000"/>
              </a:lnSpc>
              <a:spcBef>
                <a:spcPts val="0"/>
              </a:spcBef>
              <a:spcAft>
                <a:spcPts val="0"/>
              </a:spcAft>
              <a:buClr>
                <a:srgbClr val="000000"/>
              </a:buClr>
              <a:buSzPts val="3300"/>
              <a:buFont typeface="Arial"/>
              <a:buNone/>
            </a:pPr>
            <a:r>
              <a:rPr lang="es" sz="3300" b="1">
                <a:solidFill>
                  <a:srgbClr val="FFFFFF"/>
                </a:solidFill>
                <a:latin typeface="Ubuntu"/>
                <a:ea typeface="Ubuntu"/>
                <a:cs typeface="Ubuntu"/>
                <a:sym typeface="Ubuntu"/>
              </a:rPr>
              <a:t>DataFrames</a:t>
            </a:r>
            <a:endParaRPr sz="3300" b="0" i="0" u="none" strike="noStrike" cap="none">
              <a:solidFill>
                <a:srgbClr val="000000"/>
              </a:solidFill>
              <a:latin typeface="Arial"/>
              <a:ea typeface="Arial"/>
              <a:cs typeface="Arial"/>
              <a:sym typeface="Arial"/>
            </a:endParaRPr>
          </a:p>
        </p:txBody>
      </p:sp>
      <p:cxnSp>
        <p:nvCxnSpPr>
          <p:cNvPr id="408" name="Google Shape;408;g2abca6009ec_0_143"/>
          <p:cNvCxnSpPr/>
          <p:nvPr/>
        </p:nvCxnSpPr>
        <p:spPr>
          <a:xfrm rot="10800000" flipH="1">
            <a:off x="324000" y="959910"/>
            <a:ext cx="7866900" cy="4800"/>
          </a:xfrm>
          <a:prstGeom prst="straightConnector1">
            <a:avLst/>
          </a:prstGeom>
          <a:noFill/>
          <a:ln w="9525" cap="flat" cmpd="sng">
            <a:solidFill>
              <a:srgbClr val="C00000"/>
            </a:solidFill>
            <a:prstDash val="solid"/>
            <a:round/>
            <a:headEnd type="none" w="sm" len="sm"/>
            <a:tailEnd type="none" w="sm" len="sm"/>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g2abca6009ec_0_149"/>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14" name="Google Shape;414;g2abca6009ec_0_149"/>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415" name="Google Shape;415;g2abca6009ec_0_149"/>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Clase </a:t>
            </a:r>
            <a:r>
              <a:rPr lang="es" sz="2000" b="1" i="1">
                <a:solidFill>
                  <a:srgbClr val="110741"/>
                </a:solidFill>
                <a:latin typeface="Ubuntu"/>
                <a:ea typeface="Ubuntu"/>
                <a:cs typeface="Ubuntu"/>
                <a:sym typeface="Ubuntu"/>
              </a:rPr>
              <a:t>DataFrame</a:t>
            </a:r>
            <a:endParaRPr sz="2000" b="0" i="1" u="none" strike="noStrike" cap="none">
              <a:solidFill>
                <a:srgbClr val="000000"/>
              </a:solidFill>
              <a:latin typeface="Arial"/>
              <a:ea typeface="Arial"/>
              <a:cs typeface="Arial"/>
              <a:sym typeface="Arial"/>
            </a:endParaRPr>
          </a:p>
        </p:txBody>
      </p:sp>
      <p:sp>
        <p:nvSpPr>
          <p:cNvPr id="416" name="Google Shape;416;g2abca6009ec_0_149"/>
          <p:cNvSpPr/>
          <p:nvPr/>
        </p:nvSpPr>
        <p:spPr>
          <a:xfrm>
            <a:off x="336954" y="837000"/>
            <a:ext cx="4675800" cy="2644200"/>
          </a:xfrm>
          <a:prstGeom prst="rect">
            <a:avLst/>
          </a:prstGeom>
          <a:noFill/>
          <a:ln>
            <a:noFill/>
          </a:ln>
        </p:spPr>
        <p:txBody>
          <a:bodyPr spcFirstLastPara="1" wrap="square" lIns="67500" tIns="33750" rIns="67500" bIns="33750" anchor="t" anchorCtr="0">
            <a:noAutofit/>
          </a:bodyPr>
          <a:lstStyle/>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La clase pandas.DataFrame sirve para almacenar datos en formato de tabla, con indexación en filas y columnas.</a:t>
            </a:r>
            <a:endParaRPr>
              <a:latin typeface="Calibri"/>
              <a:ea typeface="Calibri"/>
              <a:cs typeface="Calibri"/>
              <a:sym typeface="Calibri"/>
            </a:endParaRPr>
          </a:p>
          <a:p>
            <a:pPr marL="457200" marR="0" lvl="0" indent="0" algn="just" rtl="0">
              <a:lnSpc>
                <a:spcPct val="100000"/>
              </a:lnSpc>
              <a:spcBef>
                <a:spcPts val="0"/>
              </a:spcBef>
              <a:spcAft>
                <a:spcPts val="0"/>
              </a:spcAft>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Cada columna en el DataFrame contiene datos del mismo tipo, esencialmente conformando un objeto Series. Así, se puede concebir el DataFrame como un diccionario de Series, compartiendo el mismo índice para las filas.</a:t>
            </a:r>
            <a:endParaRPr>
              <a:latin typeface="Calibri"/>
              <a:ea typeface="Calibri"/>
              <a:cs typeface="Calibri"/>
              <a:sym typeface="Calibri"/>
            </a:endParaRPr>
          </a:p>
          <a:p>
            <a:pPr marL="457200" marR="0" lvl="0" indent="0" algn="just" rtl="0">
              <a:lnSpc>
                <a:spcPct val="100000"/>
              </a:lnSpc>
              <a:spcBef>
                <a:spcPts val="0"/>
              </a:spcBef>
              <a:spcAft>
                <a:spcPts val="0"/>
              </a:spcAft>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La forma habitual de crear un DataFrame es a partir de un diccionario que contiene listas o arrays de igual longitud.</a:t>
            </a:r>
            <a:endParaRPr>
              <a:latin typeface="Calibri"/>
              <a:ea typeface="Calibri"/>
              <a:cs typeface="Calibri"/>
              <a:sym typeface="Calibri"/>
            </a:endParaRPr>
          </a:p>
        </p:txBody>
      </p:sp>
      <p:pic>
        <p:nvPicPr>
          <p:cNvPr id="417" name="Google Shape;417;g2abca6009ec_0_149"/>
          <p:cNvPicPr preferRelativeResize="0"/>
          <p:nvPr/>
        </p:nvPicPr>
        <p:blipFill rotWithShape="1">
          <a:blip r:embed="rId3">
            <a:alphaModFix/>
          </a:blip>
          <a:srcRect/>
          <a:stretch/>
        </p:blipFill>
        <p:spPr>
          <a:xfrm>
            <a:off x="8068625" y="132724"/>
            <a:ext cx="597824" cy="478275"/>
          </a:xfrm>
          <a:prstGeom prst="rect">
            <a:avLst/>
          </a:prstGeom>
          <a:noFill/>
          <a:ln>
            <a:noFill/>
          </a:ln>
        </p:spPr>
      </p:pic>
      <p:pic>
        <p:nvPicPr>
          <p:cNvPr id="418" name="Google Shape;418;g2abca6009ec_0_149"/>
          <p:cNvPicPr preferRelativeResize="0"/>
          <p:nvPr/>
        </p:nvPicPr>
        <p:blipFill rotWithShape="1">
          <a:blip r:embed="rId4">
            <a:alphaModFix/>
          </a:blip>
          <a:srcRect t="158" b="24346"/>
          <a:stretch/>
        </p:blipFill>
        <p:spPr>
          <a:xfrm>
            <a:off x="5384256" y="916149"/>
            <a:ext cx="3344299" cy="3796800"/>
          </a:xfrm>
          <a:prstGeom prst="rect">
            <a:avLst/>
          </a:prstGeom>
          <a:noFill/>
          <a:ln>
            <a:noFill/>
          </a:ln>
        </p:spPr>
      </p:pic>
      <p:pic>
        <p:nvPicPr>
          <p:cNvPr id="419" name="Google Shape;419;g2abca6009ec_0_149" descr="Ejemplo de DataFrame"/>
          <p:cNvPicPr preferRelativeResize="0"/>
          <p:nvPr/>
        </p:nvPicPr>
        <p:blipFill rotWithShape="1">
          <a:blip r:embed="rId5">
            <a:alphaModFix/>
          </a:blip>
          <a:srcRect/>
          <a:stretch/>
        </p:blipFill>
        <p:spPr>
          <a:xfrm>
            <a:off x="1346825" y="3572975"/>
            <a:ext cx="3742951" cy="14767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g2abca6009ec_0_202"/>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25" name="Google Shape;425;g2abca6009ec_0_202"/>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426" name="Google Shape;426;g2abca6009ec_0_202"/>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Atributos de </a:t>
            </a:r>
            <a:r>
              <a:rPr lang="es" sz="2000" b="1" i="1">
                <a:solidFill>
                  <a:srgbClr val="110741"/>
                </a:solidFill>
                <a:latin typeface="Ubuntu"/>
                <a:ea typeface="Ubuntu"/>
                <a:cs typeface="Ubuntu"/>
                <a:sym typeface="Ubuntu"/>
              </a:rPr>
              <a:t>DataFrame</a:t>
            </a:r>
            <a:endParaRPr sz="2000" b="0" i="1" u="none" strike="noStrike" cap="none">
              <a:solidFill>
                <a:srgbClr val="000000"/>
              </a:solidFill>
              <a:latin typeface="Arial"/>
              <a:ea typeface="Arial"/>
              <a:cs typeface="Arial"/>
              <a:sym typeface="Arial"/>
            </a:endParaRPr>
          </a:p>
        </p:txBody>
      </p:sp>
      <p:pic>
        <p:nvPicPr>
          <p:cNvPr id="427" name="Google Shape;427;g2abca6009ec_0_202"/>
          <p:cNvPicPr preferRelativeResize="0"/>
          <p:nvPr/>
        </p:nvPicPr>
        <p:blipFill rotWithShape="1">
          <a:blip r:embed="rId3">
            <a:alphaModFix/>
          </a:blip>
          <a:srcRect/>
          <a:stretch/>
        </p:blipFill>
        <p:spPr>
          <a:xfrm>
            <a:off x="8068625" y="132724"/>
            <a:ext cx="597824" cy="478275"/>
          </a:xfrm>
          <a:prstGeom prst="rect">
            <a:avLst/>
          </a:prstGeom>
          <a:noFill/>
          <a:ln>
            <a:noFill/>
          </a:ln>
        </p:spPr>
      </p:pic>
      <p:graphicFrame>
        <p:nvGraphicFramePr>
          <p:cNvPr id="428" name="Google Shape;428;g2abca6009ec_0_202"/>
          <p:cNvGraphicFramePr/>
          <p:nvPr/>
        </p:nvGraphicFramePr>
        <p:xfrm>
          <a:off x="348300" y="1341090"/>
          <a:ext cx="3000000" cy="3000000"/>
        </p:xfrm>
        <a:graphic>
          <a:graphicData uri="http://schemas.openxmlformats.org/drawingml/2006/table">
            <a:tbl>
              <a:tblPr>
                <a:noFill/>
                <a:tableStyleId>{B64FB78C-7115-41CE-AB7C-1F63E741B05D}</a:tableStyleId>
              </a:tblPr>
              <a:tblGrid>
                <a:gridCol w="1561500">
                  <a:extLst>
                    <a:ext uri="{9D8B030D-6E8A-4147-A177-3AD203B41FA5}">
                      <a16:colId xmlns:a16="http://schemas.microsoft.com/office/drawing/2014/main" val="20000"/>
                    </a:ext>
                  </a:extLst>
                </a:gridCol>
                <a:gridCol w="5962800">
                  <a:extLst>
                    <a:ext uri="{9D8B030D-6E8A-4147-A177-3AD203B41FA5}">
                      <a16:colId xmlns:a16="http://schemas.microsoft.com/office/drawing/2014/main" val="20001"/>
                    </a:ext>
                  </a:extLst>
                </a:gridCol>
              </a:tblGrid>
              <a:tr h="4371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C00000"/>
                          </a:solidFill>
                          <a:latin typeface="Ubuntu"/>
                          <a:ea typeface="Ubuntu"/>
                          <a:cs typeface="Ubuntu"/>
                          <a:sym typeface="Ubuntu"/>
                        </a:rPr>
                        <a:t>Atributos</a:t>
                      </a:r>
                      <a:endParaRPr sz="1200" b="1" u="none" strike="noStrike" cap="none">
                        <a:solidFill>
                          <a:srgbClr val="C00000"/>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alpha val="0"/>
                        </a:srgbClr>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C00000"/>
                          </a:solidFill>
                          <a:latin typeface="Ubuntu"/>
                          <a:ea typeface="Ubuntu"/>
                          <a:cs typeface="Ubuntu"/>
                          <a:sym typeface="Ubuntu"/>
                        </a:rPr>
                        <a:t>Descripción</a:t>
                      </a:r>
                      <a:endParaRPr sz="1200" b="1" u="none" strike="noStrike" cap="none">
                        <a:solidFill>
                          <a:srgbClr val="C00000"/>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alpha val="0"/>
                        </a:srgbClr>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alpha val="0"/>
                        </a:srgbClr>
                      </a:solidFill>
                      <a:prstDash val="solid"/>
                      <a:round/>
                      <a:headEnd type="none" w="sm" len="sm"/>
                      <a:tailEnd type="none" w="sm" len="sm"/>
                    </a:lnB>
                    <a:solidFill>
                      <a:srgbClr val="CFE2F3">
                        <a:alpha val="65100"/>
                      </a:srgbClr>
                    </a:solidFill>
                  </a:tcPr>
                </a:tc>
                <a:extLst>
                  <a:ext uri="{0D108BD9-81ED-4DB2-BD59-A6C34878D82A}">
                    <a16:rowId xmlns:a16="http://schemas.microsoft.com/office/drawing/2014/main" val="10000"/>
                  </a:ext>
                </a:extLst>
              </a:tr>
              <a:tr h="29510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info()</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alpha val="0"/>
                        </a:srgbClr>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Devuelve información número de filas, número de columnas, índices, tipo de las columnas y memoria usado</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alpha val="0"/>
                        </a:srgbClr>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shape</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Devuelve una tupla con el número de filas y columnas</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size</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Devuelve el número de elementos</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columns</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Devuelve una lista con el nombre de las columnas</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index</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Devuelve una lista con el nombre de las filas</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28945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dtypes</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Devuelve un Series con los tipos de datos de la columna</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r h="430100">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head()</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Devuelve las n primeras filas</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7"/>
                  </a:ext>
                </a:extLst>
              </a:tr>
              <a:tr h="430100">
                <a:tc>
                  <a:txBody>
                    <a:bodyPr/>
                    <a:lstStyle/>
                    <a:p>
                      <a:pPr marL="0" marR="0" lvl="0" indent="0" algn="l" rtl="0">
                        <a:lnSpc>
                          <a:spcPct val="100000"/>
                        </a:lnSpc>
                        <a:spcBef>
                          <a:spcPts val="0"/>
                        </a:spcBef>
                        <a:spcAft>
                          <a:spcPts val="0"/>
                        </a:spcAft>
                        <a:buNone/>
                      </a:pPr>
                      <a:r>
                        <a:rPr lang="es" sz="1200" b="1">
                          <a:solidFill>
                            <a:srgbClr val="110741"/>
                          </a:solidFill>
                          <a:latin typeface="Ubuntu"/>
                          <a:ea typeface="Ubuntu"/>
                          <a:cs typeface="Ubuntu"/>
                          <a:sym typeface="Ubuntu"/>
                        </a:rPr>
                        <a:t>tail()</a:t>
                      </a:r>
                      <a:endParaRPr sz="1200" b="1">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None/>
                      </a:pPr>
                      <a:r>
                        <a:rPr lang="es">
                          <a:latin typeface="Calibri"/>
                          <a:ea typeface="Calibri"/>
                          <a:cs typeface="Calibri"/>
                          <a:sym typeface="Calibri"/>
                        </a:rPr>
                        <a:t>Devuelve las n últimas filas</a:t>
                      </a:r>
                      <a:endParaRPr sz="1400" u="none" strike="noStrike" cap="none">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8"/>
                  </a:ext>
                </a:extLst>
              </a:tr>
            </a:tbl>
          </a:graphicData>
        </a:graphic>
      </p:graphicFrame>
      <p:sp>
        <p:nvSpPr>
          <p:cNvPr id="429" name="Google Shape;429;g2abca6009ec_0_202"/>
          <p:cNvSpPr txBox="1"/>
          <p:nvPr/>
        </p:nvSpPr>
        <p:spPr>
          <a:xfrm>
            <a:off x="405725" y="876875"/>
            <a:ext cx="7524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
                <a:latin typeface="Calibri"/>
                <a:ea typeface="Calibri"/>
                <a:cs typeface="Calibri"/>
                <a:sym typeface="Calibri"/>
              </a:rPr>
              <a:t>Algunos de los atributos que nos aportan información de un </a:t>
            </a:r>
            <a:r>
              <a:rPr lang="es" i="1">
                <a:latin typeface="Calibri"/>
                <a:ea typeface="Calibri"/>
                <a:cs typeface="Calibri"/>
                <a:sym typeface="Calibri"/>
              </a:rPr>
              <a:t>DataFrame</a:t>
            </a:r>
            <a:r>
              <a:rPr lang="es">
                <a:latin typeface="Calibri"/>
                <a:ea typeface="Calibri"/>
                <a:cs typeface="Calibri"/>
                <a:sym typeface="Calibri"/>
              </a:rPr>
              <a:t> concreto son los siguientes:</a:t>
            </a:r>
            <a:endParaRPr>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pic>
        <p:nvPicPr>
          <p:cNvPr id="264" name="Google Shape;264;g2abca6009ec_0_0"/>
          <p:cNvPicPr preferRelativeResize="0"/>
          <p:nvPr/>
        </p:nvPicPr>
        <p:blipFill rotWithShape="1">
          <a:blip r:embed="rId3">
            <a:alphaModFix/>
          </a:blip>
          <a:srcRect/>
          <a:stretch/>
        </p:blipFill>
        <p:spPr>
          <a:xfrm>
            <a:off x="-11880" y="-13500"/>
            <a:ext cx="9143552" cy="5156460"/>
          </a:xfrm>
          <a:prstGeom prst="rect">
            <a:avLst/>
          </a:prstGeom>
          <a:noFill/>
          <a:ln>
            <a:noFill/>
          </a:ln>
        </p:spPr>
      </p:pic>
      <p:sp>
        <p:nvSpPr>
          <p:cNvPr id="265" name="Google Shape;265;g2abca6009ec_0_0"/>
          <p:cNvSpPr/>
          <p:nvPr/>
        </p:nvSpPr>
        <p:spPr>
          <a:xfrm>
            <a:off x="851310" y="380160"/>
            <a:ext cx="5207100" cy="745500"/>
          </a:xfrm>
          <a:prstGeom prst="rect">
            <a:avLst/>
          </a:prstGeom>
          <a:noFill/>
          <a:ln>
            <a:noFill/>
          </a:ln>
        </p:spPr>
        <p:txBody>
          <a:bodyPr spcFirstLastPara="1" wrap="square" lIns="121775" tIns="121775" rIns="121775" bIns="121775" anchor="t" anchorCtr="0">
            <a:noAutofit/>
          </a:bodyPr>
          <a:lstStyle/>
          <a:p>
            <a:pPr marL="0" marR="0" lvl="0" indent="0" algn="l" rtl="0">
              <a:lnSpc>
                <a:spcPct val="80000"/>
              </a:lnSpc>
              <a:spcBef>
                <a:spcPts val="0"/>
              </a:spcBef>
              <a:spcAft>
                <a:spcPts val="0"/>
              </a:spcAft>
              <a:buClr>
                <a:srgbClr val="000000"/>
              </a:buClr>
              <a:buSzPts val="3300"/>
              <a:buFont typeface="Arial"/>
              <a:buNone/>
            </a:pPr>
            <a:r>
              <a:rPr lang="es" sz="3300" b="1">
                <a:solidFill>
                  <a:srgbClr val="FFFFFF"/>
                </a:solidFill>
                <a:latin typeface="Ubuntu"/>
                <a:ea typeface="Ubuntu"/>
                <a:cs typeface="Ubuntu"/>
                <a:sym typeface="Ubuntu"/>
              </a:rPr>
              <a:t>Introducción</a:t>
            </a:r>
            <a:endParaRPr sz="3300" b="0" i="0" u="none" strike="noStrike" cap="none">
              <a:solidFill>
                <a:srgbClr val="000000"/>
              </a:solidFill>
              <a:latin typeface="Arial"/>
              <a:ea typeface="Arial"/>
              <a:cs typeface="Arial"/>
              <a:sym typeface="Arial"/>
            </a:endParaRPr>
          </a:p>
        </p:txBody>
      </p:sp>
      <p:cxnSp>
        <p:nvCxnSpPr>
          <p:cNvPr id="266" name="Google Shape;266;g2abca6009ec_0_0"/>
          <p:cNvCxnSpPr/>
          <p:nvPr/>
        </p:nvCxnSpPr>
        <p:spPr>
          <a:xfrm rot="10800000" flipH="1">
            <a:off x="324000" y="959910"/>
            <a:ext cx="7866900" cy="4800"/>
          </a:xfrm>
          <a:prstGeom prst="straightConnector1">
            <a:avLst/>
          </a:prstGeom>
          <a:noFill/>
          <a:ln w="9525" cap="flat" cmpd="sng">
            <a:solidFill>
              <a:srgbClr val="C00000"/>
            </a:solidFill>
            <a:prstDash val="solid"/>
            <a:round/>
            <a:headEnd type="none" w="sm" len="sm"/>
            <a:tailEnd type="none" w="sm" len="sm"/>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pic>
        <p:nvPicPr>
          <p:cNvPr id="434" name="Google Shape;434;g2abca6009ec_0_334"/>
          <p:cNvPicPr preferRelativeResize="0"/>
          <p:nvPr/>
        </p:nvPicPr>
        <p:blipFill rotWithShape="1">
          <a:blip r:embed="rId3">
            <a:alphaModFix/>
          </a:blip>
          <a:srcRect/>
          <a:stretch/>
        </p:blipFill>
        <p:spPr>
          <a:xfrm>
            <a:off x="-11880" y="-13500"/>
            <a:ext cx="9143552" cy="5156460"/>
          </a:xfrm>
          <a:prstGeom prst="rect">
            <a:avLst/>
          </a:prstGeom>
          <a:noFill/>
          <a:ln>
            <a:noFill/>
          </a:ln>
        </p:spPr>
      </p:pic>
      <p:sp>
        <p:nvSpPr>
          <p:cNvPr id="435" name="Google Shape;435;g2abca6009ec_0_334"/>
          <p:cNvSpPr/>
          <p:nvPr/>
        </p:nvSpPr>
        <p:spPr>
          <a:xfrm>
            <a:off x="864400" y="58898"/>
            <a:ext cx="5207100" cy="900900"/>
          </a:xfrm>
          <a:prstGeom prst="rect">
            <a:avLst/>
          </a:prstGeom>
          <a:noFill/>
          <a:ln>
            <a:noFill/>
          </a:ln>
        </p:spPr>
        <p:txBody>
          <a:bodyPr spcFirstLastPara="1" wrap="square" lIns="121775" tIns="121775" rIns="121775" bIns="121775" anchor="t" anchorCtr="0">
            <a:noAutofit/>
          </a:bodyPr>
          <a:lstStyle/>
          <a:p>
            <a:pPr marL="0" marR="0" lvl="0" indent="0" algn="l" rtl="0">
              <a:lnSpc>
                <a:spcPct val="80000"/>
              </a:lnSpc>
              <a:spcBef>
                <a:spcPts val="0"/>
              </a:spcBef>
              <a:spcAft>
                <a:spcPts val="0"/>
              </a:spcAft>
              <a:buClr>
                <a:srgbClr val="000000"/>
              </a:buClr>
              <a:buSzPts val="3300"/>
              <a:buFont typeface="Arial"/>
              <a:buNone/>
            </a:pPr>
            <a:r>
              <a:rPr lang="es" sz="3300" b="1">
                <a:solidFill>
                  <a:srgbClr val="FFFFFF"/>
                </a:solidFill>
                <a:latin typeface="Ubuntu"/>
                <a:ea typeface="Ubuntu"/>
                <a:cs typeface="Ubuntu"/>
                <a:sym typeface="Ubuntu"/>
              </a:rPr>
              <a:t>Creación y exportación de </a:t>
            </a:r>
            <a:r>
              <a:rPr lang="es" sz="3300" b="1" i="1">
                <a:solidFill>
                  <a:srgbClr val="FFFFFF"/>
                </a:solidFill>
                <a:latin typeface="Ubuntu"/>
                <a:ea typeface="Ubuntu"/>
                <a:cs typeface="Ubuntu"/>
                <a:sym typeface="Ubuntu"/>
              </a:rPr>
              <a:t>DataFrames</a:t>
            </a:r>
            <a:endParaRPr sz="3300" b="0" i="1" u="none" strike="noStrike" cap="none">
              <a:solidFill>
                <a:srgbClr val="000000"/>
              </a:solidFill>
              <a:latin typeface="Arial"/>
              <a:ea typeface="Arial"/>
              <a:cs typeface="Arial"/>
              <a:sym typeface="Arial"/>
            </a:endParaRPr>
          </a:p>
        </p:txBody>
      </p:sp>
      <p:cxnSp>
        <p:nvCxnSpPr>
          <p:cNvPr id="436" name="Google Shape;436;g2abca6009ec_0_334"/>
          <p:cNvCxnSpPr/>
          <p:nvPr/>
        </p:nvCxnSpPr>
        <p:spPr>
          <a:xfrm rot="10800000" flipH="1">
            <a:off x="324000" y="959910"/>
            <a:ext cx="7866900" cy="4800"/>
          </a:xfrm>
          <a:prstGeom prst="straightConnector1">
            <a:avLst/>
          </a:prstGeom>
          <a:noFill/>
          <a:ln w="9525" cap="flat" cmpd="sng">
            <a:solidFill>
              <a:srgbClr val="C00000"/>
            </a:solidFill>
            <a:prstDash val="solid"/>
            <a:round/>
            <a:headEnd type="none" w="sm" len="sm"/>
            <a:tailEnd type="none" w="sm" len="sm"/>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g2abca6009ec_0_162"/>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42" name="Google Shape;442;g2abca6009ec_0_162"/>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443" name="Google Shape;443;g2abca6009ec_0_162"/>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Crear un </a:t>
            </a:r>
            <a:r>
              <a:rPr lang="es" sz="2000" b="1" i="1">
                <a:solidFill>
                  <a:srgbClr val="110741"/>
                </a:solidFill>
                <a:latin typeface="Ubuntu"/>
                <a:ea typeface="Ubuntu"/>
                <a:cs typeface="Ubuntu"/>
                <a:sym typeface="Ubuntu"/>
              </a:rPr>
              <a:t>DataFrame </a:t>
            </a:r>
            <a:r>
              <a:rPr lang="es" sz="2000" b="1">
                <a:solidFill>
                  <a:srgbClr val="110741"/>
                </a:solidFill>
                <a:latin typeface="Ubuntu"/>
                <a:ea typeface="Ubuntu"/>
                <a:cs typeface="Ubuntu"/>
                <a:sym typeface="Ubuntu"/>
              </a:rPr>
              <a:t>desde un diccionario de listas</a:t>
            </a:r>
            <a:endParaRPr sz="2000" b="0" u="none" strike="noStrike" cap="none">
              <a:solidFill>
                <a:srgbClr val="000000"/>
              </a:solidFill>
              <a:latin typeface="Arial"/>
              <a:ea typeface="Arial"/>
              <a:cs typeface="Arial"/>
              <a:sym typeface="Arial"/>
            </a:endParaRPr>
          </a:p>
        </p:txBody>
      </p:sp>
      <p:sp>
        <p:nvSpPr>
          <p:cNvPr id="444" name="Google Shape;444;g2abca6009ec_0_162"/>
          <p:cNvSpPr/>
          <p:nvPr/>
        </p:nvSpPr>
        <p:spPr>
          <a:xfrm>
            <a:off x="336960" y="837000"/>
            <a:ext cx="8391600" cy="1301700"/>
          </a:xfrm>
          <a:prstGeom prst="rect">
            <a:avLst/>
          </a:prstGeom>
          <a:noFill/>
          <a:ln>
            <a:noFill/>
          </a:ln>
        </p:spPr>
        <p:txBody>
          <a:bodyPr spcFirstLastPara="1" wrap="square" lIns="67500" tIns="33750" rIns="67500" bIns="33750" anchor="t" anchorCtr="0">
            <a:noAutofit/>
          </a:bodyPr>
          <a:lstStyle/>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Para generar un DataFrame a partir de un diccionario, donde las claves son los nombres de las columnas y los valores son listas que contienen los datos de esas columnas, se emplea el método:</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457200" algn="just" rtl="0">
              <a:lnSpc>
                <a:spcPct val="100000"/>
              </a:lnSpc>
              <a:spcBef>
                <a:spcPts val="0"/>
              </a:spcBef>
              <a:spcAft>
                <a:spcPts val="0"/>
              </a:spcAft>
              <a:buClr>
                <a:srgbClr val="000000"/>
              </a:buClr>
              <a:buSzPts val="1400"/>
              <a:buFont typeface="Arial"/>
              <a:buNone/>
            </a:pPr>
            <a:r>
              <a:rPr lang="es" b="1">
                <a:latin typeface="Calibri"/>
                <a:ea typeface="Calibri"/>
                <a:cs typeface="Calibri"/>
                <a:sym typeface="Calibri"/>
              </a:rPr>
              <a:t>DataFrame(data=diccionario, index=filas, columns=columnas, dtype=tipos)</a:t>
            </a:r>
            <a:endParaRPr b="1">
              <a:latin typeface="Calibri"/>
              <a:ea typeface="Calibri"/>
              <a:cs typeface="Calibri"/>
              <a:sym typeface="Calibri"/>
            </a:endParaRPr>
          </a:p>
          <a:p>
            <a:pPr marL="0" marR="0" lvl="0" indent="45720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Este método devuelve un objeto del tipo DataFrame con columnas provenientes de las listas en los valores del diccionario, nombres de filas indicados en la lista filas, nombres de columnas indicados en la lista columnas, y tipos especificados en la lista tipos. Se espera que las filas tengan la misma longitud que las listas del diccionario, mientras que columnas y tipos deben coincidir en tamaño con las claves del diccionario.</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Si no se proporciona la lista de filas, se utilizan enteros comenzando desde 0 como nombres de filas. Si no se proporciona la lista de columnas, se usan las claves del diccionario como nombres de columnas. Si no se proporciona la lista de tipos, estos se infieren automáticamente.</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Es importante destacar que los valores asociados a las claves del diccionario deben ser listas de igual longitud.</a:t>
            </a:r>
            <a:endParaRPr>
              <a:latin typeface="Calibri"/>
              <a:ea typeface="Calibri"/>
              <a:cs typeface="Calibri"/>
              <a:sym typeface="Calibri"/>
            </a:endParaRPr>
          </a:p>
        </p:txBody>
      </p:sp>
      <p:pic>
        <p:nvPicPr>
          <p:cNvPr id="445" name="Google Shape;445;g2abca6009ec_0_162"/>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9"/>
        <p:cNvGrpSpPr/>
        <p:nvPr/>
      </p:nvGrpSpPr>
      <p:grpSpPr>
        <a:xfrm>
          <a:off x="0" y="0"/>
          <a:ext cx="0" cy="0"/>
          <a:chOff x="0" y="0"/>
          <a:chExt cx="0" cy="0"/>
        </a:xfrm>
      </p:grpSpPr>
      <p:sp>
        <p:nvSpPr>
          <p:cNvPr id="450" name="Google Shape;450;g2abca6009ec_0_170"/>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51" name="Google Shape;451;g2abca6009ec_0_170"/>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452" name="Google Shape;452;g2abca6009ec_0_170"/>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lvl="0" indent="0" algn="l" rtl="0">
              <a:spcBef>
                <a:spcPts val="0"/>
              </a:spcBef>
              <a:spcAft>
                <a:spcPts val="0"/>
              </a:spcAft>
              <a:buClr>
                <a:schemeClr val="dk1"/>
              </a:buClr>
              <a:buSzPts val="2000"/>
              <a:buFont typeface="Arial"/>
              <a:buNone/>
            </a:pPr>
            <a:r>
              <a:rPr lang="es" sz="2000" b="1">
                <a:solidFill>
                  <a:srgbClr val="110741"/>
                </a:solidFill>
                <a:latin typeface="Ubuntu"/>
                <a:ea typeface="Ubuntu"/>
                <a:cs typeface="Ubuntu"/>
                <a:sym typeface="Ubuntu"/>
              </a:rPr>
              <a:t>Crear un </a:t>
            </a:r>
            <a:r>
              <a:rPr lang="es" sz="2000" b="1" i="1">
                <a:solidFill>
                  <a:srgbClr val="110741"/>
                </a:solidFill>
                <a:latin typeface="Ubuntu"/>
                <a:ea typeface="Ubuntu"/>
                <a:cs typeface="Ubuntu"/>
                <a:sym typeface="Ubuntu"/>
              </a:rPr>
              <a:t>DataFrame </a:t>
            </a:r>
            <a:r>
              <a:rPr lang="es" sz="2000" b="1">
                <a:solidFill>
                  <a:srgbClr val="110741"/>
                </a:solidFill>
                <a:latin typeface="Ubuntu"/>
                <a:ea typeface="Ubuntu"/>
                <a:cs typeface="Ubuntu"/>
                <a:sym typeface="Ubuntu"/>
              </a:rPr>
              <a:t>desde una lista de listas</a:t>
            </a:r>
            <a:endParaRPr sz="2000">
              <a:solidFill>
                <a:schemeClr val="dk1"/>
              </a:solidFill>
            </a:endParaRPr>
          </a:p>
          <a:p>
            <a:pPr marL="0" marR="0" lvl="0" indent="0" algn="l" rtl="0">
              <a:lnSpc>
                <a:spcPct val="100000"/>
              </a:lnSpc>
              <a:spcBef>
                <a:spcPts val="0"/>
              </a:spcBef>
              <a:spcAft>
                <a:spcPts val="0"/>
              </a:spcAft>
              <a:buClr>
                <a:srgbClr val="000000"/>
              </a:buClr>
              <a:buSzPts val="2000"/>
              <a:buFont typeface="Arial"/>
              <a:buNone/>
            </a:pPr>
            <a:endParaRPr sz="2000" b="1">
              <a:solidFill>
                <a:srgbClr val="110741"/>
              </a:solidFill>
              <a:latin typeface="Ubuntu"/>
              <a:ea typeface="Ubuntu"/>
              <a:cs typeface="Ubuntu"/>
              <a:sym typeface="Ubuntu"/>
            </a:endParaRPr>
          </a:p>
        </p:txBody>
      </p:sp>
      <p:sp>
        <p:nvSpPr>
          <p:cNvPr id="453" name="Google Shape;453;g2abca6009ec_0_170"/>
          <p:cNvSpPr/>
          <p:nvPr/>
        </p:nvSpPr>
        <p:spPr>
          <a:xfrm>
            <a:off x="336950" y="837000"/>
            <a:ext cx="8391600" cy="3750300"/>
          </a:xfrm>
          <a:prstGeom prst="rect">
            <a:avLst/>
          </a:prstGeom>
          <a:noFill/>
          <a:ln>
            <a:noFill/>
          </a:ln>
        </p:spPr>
        <p:txBody>
          <a:bodyPr spcFirstLastPara="1" wrap="square" lIns="67500" tIns="33750" rIns="67500" bIns="33750" anchor="t" anchorCtr="0">
            <a:noAutofit/>
          </a:bodyPr>
          <a:lstStyle/>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Para construir un DataFrame a partir de una lista de listas que contiene los datos de las columnas, se utiliza el siguiente método:</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457200" algn="just" rtl="0">
              <a:lnSpc>
                <a:spcPct val="100000"/>
              </a:lnSpc>
              <a:spcBef>
                <a:spcPts val="0"/>
              </a:spcBef>
              <a:spcAft>
                <a:spcPts val="0"/>
              </a:spcAft>
              <a:buClr>
                <a:srgbClr val="000000"/>
              </a:buClr>
              <a:buSzPts val="1400"/>
              <a:buFont typeface="Arial"/>
              <a:buNone/>
            </a:pPr>
            <a:r>
              <a:rPr lang="es" b="1">
                <a:latin typeface="Calibri"/>
                <a:ea typeface="Calibri"/>
                <a:cs typeface="Calibri"/>
                <a:sym typeface="Calibri"/>
              </a:rPr>
              <a:t>DataFrame(data=listas, index=filas, columns=columnas, dtype=tipos)</a:t>
            </a:r>
            <a:endParaRPr b="1">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Este método retorna un objeto del tipo DataFrame en el cual las columnas son generadas a partir de los valores de las listas dentro de la lista listas. Además, se especifican los nombres de filas en la lista filas, los nombres de columnas en la lista columnas, y los tipos en la lista tipos. Se espera que filas tenga la misma longitud que la lista listas, mientras que columnas y tipos deben tener el mismo tamaño que las listas anidadas dentro de listas.</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En caso de que no se proporcione la lista de filas o de columnas, se utilizan enteros comenzando desde 0. Si no se proporciona la lista de tipos, estos se infieren automáticamente. Si las listas anidadas dentro de listas no tienen el mismo tamaño, las listas más cortas se completan con valores NaN.</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Este mismo método es utilizable a partir de un ndarray.</a:t>
            </a:r>
            <a:endParaRPr>
              <a:latin typeface="Calibri"/>
              <a:ea typeface="Calibri"/>
              <a:cs typeface="Calibri"/>
              <a:sym typeface="Calibri"/>
            </a:endParaRPr>
          </a:p>
        </p:txBody>
      </p:sp>
      <p:pic>
        <p:nvPicPr>
          <p:cNvPr id="454" name="Google Shape;454;g2abca6009ec_0_170"/>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g2abca6009ec_0_178"/>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60" name="Google Shape;460;g2abca6009ec_0_178"/>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461" name="Google Shape;461;g2abca6009ec_0_178"/>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Crear un </a:t>
            </a:r>
            <a:r>
              <a:rPr lang="es" sz="2000" b="1" i="1">
                <a:solidFill>
                  <a:srgbClr val="110741"/>
                </a:solidFill>
                <a:latin typeface="Ubuntu"/>
                <a:ea typeface="Ubuntu"/>
                <a:cs typeface="Ubuntu"/>
                <a:sym typeface="Ubuntu"/>
              </a:rPr>
              <a:t>DataFrame</a:t>
            </a:r>
            <a:r>
              <a:rPr lang="es" sz="2000" b="1">
                <a:solidFill>
                  <a:srgbClr val="110741"/>
                </a:solidFill>
                <a:latin typeface="Ubuntu"/>
                <a:ea typeface="Ubuntu"/>
                <a:cs typeface="Ubuntu"/>
                <a:sym typeface="Ubuntu"/>
              </a:rPr>
              <a:t> desde una lista de diccionarios</a:t>
            </a:r>
            <a:endParaRPr sz="2000" b="0" u="none" strike="noStrike" cap="none">
              <a:solidFill>
                <a:srgbClr val="000000"/>
              </a:solidFill>
              <a:latin typeface="Arial"/>
              <a:ea typeface="Arial"/>
              <a:cs typeface="Arial"/>
              <a:sym typeface="Arial"/>
            </a:endParaRPr>
          </a:p>
        </p:txBody>
      </p:sp>
      <p:sp>
        <p:nvSpPr>
          <p:cNvPr id="462" name="Google Shape;462;g2abca6009ec_0_178"/>
          <p:cNvSpPr/>
          <p:nvPr/>
        </p:nvSpPr>
        <p:spPr>
          <a:xfrm>
            <a:off x="336950" y="837000"/>
            <a:ext cx="8391600" cy="4306500"/>
          </a:xfrm>
          <a:prstGeom prst="rect">
            <a:avLst/>
          </a:prstGeom>
          <a:noFill/>
          <a:ln>
            <a:noFill/>
          </a:ln>
        </p:spPr>
        <p:txBody>
          <a:bodyPr spcFirstLastPara="1" wrap="square" lIns="67500" tIns="33750" rIns="67500" bIns="33750"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Para generar un DataFrame a partir de una lista de listas que contiene los datos de las columnas, se emplea el siguiente método:</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457200" algn="just" rtl="0">
              <a:lnSpc>
                <a:spcPct val="100000"/>
              </a:lnSpc>
              <a:spcBef>
                <a:spcPts val="0"/>
              </a:spcBef>
              <a:spcAft>
                <a:spcPts val="0"/>
              </a:spcAft>
              <a:buClr>
                <a:srgbClr val="000000"/>
              </a:buClr>
              <a:buSzPts val="1400"/>
              <a:buFont typeface="Arial"/>
              <a:buNone/>
            </a:pPr>
            <a:r>
              <a:rPr lang="es" b="1">
                <a:latin typeface="Calibri"/>
                <a:ea typeface="Calibri"/>
                <a:cs typeface="Calibri"/>
                <a:sym typeface="Calibri"/>
              </a:rPr>
              <a:t>DataFrame(data=listas, index=filas, columns=columnas, dtype=tipos)</a:t>
            </a:r>
            <a:endParaRPr b="1">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Este método devuelve un objeto del tipo DataFrame. Las columnas de este DataFrame son los valores de las listas contenidas en la lista principal (listas), las cuales se corresponden con los nombres de filas indicados en la lista "filas", los nombres de columnas indicados en la lista "columnas", y los tipos de datos especificados en la lista "tipos". Es importante destacar que la lista "filas" debe tener el mismo tamaño que la lista principal "listas", mientras que las listas "columnas" y "tipos" deben tener el mismo tamaño que las listas anidadas en "listas".</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En caso de no proporcionar la lista de filas o de columnas, se utilizarán enteros comenzando desde 0 como valores predeterminados. Si no se especifica la lista de tipos, se inferirá automáticamente. Además, si las listas anidadas en "listas" no tienen el mismo tamaño, las listas más pequeñas se completarán con valores NaN en el DataFrame resultante.</a:t>
            </a:r>
            <a:endParaRPr>
              <a:latin typeface="Calibri"/>
              <a:ea typeface="Calibri"/>
              <a:cs typeface="Calibri"/>
              <a:sym typeface="Calibri"/>
            </a:endParaRPr>
          </a:p>
        </p:txBody>
      </p:sp>
      <p:pic>
        <p:nvPicPr>
          <p:cNvPr id="463" name="Google Shape;463;g2abca6009ec_0_178"/>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8" name="Google Shape;468;g2abca6009ec_0_186"/>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69" name="Google Shape;469;g2abca6009ec_0_186"/>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470" name="Google Shape;470;g2abca6009ec_0_186"/>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Crear un </a:t>
            </a:r>
            <a:r>
              <a:rPr lang="es" sz="2000" b="1" i="1">
                <a:solidFill>
                  <a:srgbClr val="110741"/>
                </a:solidFill>
                <a:latin typeface="Ubuntu"/>
                <a:ea typeface="Ubuntu"/>
                <a:cs typeface="Ubuntu"/>
                <a:sym typeface="Ubuntu"/>
              </a:rPr>
              <a:t>DataFrame</a:t>
            </a:r>
            <a:r>
              <a:rPr lang="es" sz="2000" b="1">
                <a:solidFill>
                  <a:srgbClr val="110741"/>
                </a:solidFill>
                <a:latin typeface="Ubuntu"/>
                <a:ea typeface="Ubuntu"/>
                <a:cs typeface="Ubuntu"/>
                <a:sym typeface="Ubuntu"/>
              </a:rPr>
              <a:t> desde un fichero CSV o Excel</a:t>
            </a:r>
            <a:endParaRPr sz="2000" b="0" u="none" strike="noStrike" cap="none">
              <a:solidFill>
                <a:srgbClr val="000000"/>
              </a:solidFill>
              <a:latin typeface="Arial"/>
              <a:ea typeface="Arial"/>
              <a:cs typeface="Arial"/>
              <a:sym typeface="Arial"/>
            </a:endParaRPr>
          </a:p>
        </p:txBody>
      </p:sp>
      <p:sp>
        <p:nvSpPr>
          <p:cNvPr id="471" name="Google Shape;471;g2abca6009ec_0_186"/>
          <p:cNvSpPr/>
          <p:nvPr/>
        </p:nvSpPr>
        <p:spPr>
          <a:xfrm>
            <a:off x="336950" y="719825"/>
            <a:ext cx="8391600" cy="3998400"/>
          </a:xfrm>
          <a:prstGeom prst="rect">
            <a:avLst/>
          </a:prstGeom>
          <a:noFill/>
          <a:ln>
            <a:noFill/>
          </a:ln>
        </p:spPr>
        <p:txBody>
          <a:bodyPr spcFirstLastPara="1" wrap="square" lIns="67500" tIns="33750" rIns="67500" bIns="33750"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es" sz="1300">
                <a:latin typeface="Calibri"/>
                <a:ea typeface="Calibri"/>
                <a:cs typeface="Calibri"/>
                <a:sym typeface="Calibri"/>
              </a:rPr>
              <a:t>Dependiendo del tipo de archivo, existen diversas funciones para importar un DataFrame.</a:t>
            </a:r>
            <a:endParaRPr sz="1300">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sz="1300">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sz="1300">
                <a:latin typeface="Calibri"/>
                <a:ea typeface="Calibri"/>
                <a:cs typeface="Calibri"/>
                <a:sym typeface="Calibri"/>
              </a:rPr>
              <a:t>Para archivos CSV:</a:t>
            </a:r>
            <a:endParaRPr sz="1300">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sz="1300" b="1">
                <a:latin typeface="Calibri"/>
                <a:ea typeface="Calibri"/>
                <a:cs typeface="Calibri"/>
                <a:sym typeface="Calibri"/>
              </a:rPr>
              <a:t>read_csv('fichero.csv', sep=separador, header=n, index_col=m, na_values=no-validos, decimal=separador-decimal)</a:t>
            </a:r>
            <a:endParaRPr sz="1300" b="1">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sz="1300">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sz="1300">
                <a:latin typeface="Calibri"/>
                <a:ea typeface="Calibri"/>
                <a:cs typeface="Calibri"/>
                <a:sym typeface="Calibri"/>
              </a:rPr>
              <a:t>Este método devuelve un objeto del tipo DataFrame con los datos del archivo CSV fichero.csv. Se utiliza la cadena separador como separador de los datos. Los nombres de las columnas se toman de la fila n y los nombres de las filas de la columna m. Si no se especifica m, se utilizan enteros comenzando desde 0 como nombres de filas. Los valores incluidos en la lista no-validos se convierten en NaN. Para los datos numéricos, se emplea el carácter indicado en separador-decimal como separador de decimales.</a:t>
            </a:r>
            <a:endParaRPr sz="1300">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sz="1300">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sz="1300">
                <a:latin typeface="Calibri"/>
                <a:ea typeface="Calibri"/>
                <a:cs typeface="Calibri"/>
                <a:sym typeface="Calibri"/>
              </a:rPr>
              <a:t>Para archivos Excel:</a:t>
            </a:r>
            <a:endParaRPr sz="1300">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sz="1300" b="1">
                <a:latin typeface="Calibri"/>
                <a:ea typeface="Calibri"/>
                <a:cs typeface="Calibri"/>
                <a:sym typeface="Calibri"/>
              </a:rPr>
              <a:t>read_excel('fichero.xlsx', sheet_name=hoja, header=n, index_col=m, na_values=no-validos, decimal=separador-decimal)</a:t>
            </a:r>
            <a:endParaRPr sz="1300" b="1">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sz="1300">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sz="1300">
                <a:latin typeface="Calibri"/>
                <a:ea typeface="Calibri"/>
                <a:cs typeface="Calibri"/>
                <a:sym typeface="Calibri"/>
              </a:rPr>
              <a:t>Este método devuelve un objeto del tipo DataFrame con los datos de la hoja de cálculo hoja del archivo Excel fichero.xlsx. Se utilizan los valores de la fila n como nombres de columnas y los valores de la columna m como nombres de filas.Si no se especifica m, se utilizan enteros comenzando desde 0 como nombres de filas. Los valores incluidos en la lista no-validos se convierten en NaN. Para los datos numéricos, se utiliza el carácter indicado en separador-decimal como separador de decimales.</a:t>
            </a:r>
            <a:endParaRPr sz="1300">
              <a:latin typeface="Calibri"/>
              <a:ea typeface="Calibri"/>
              <a:cs typeface="Calibri"/>
              <a:sym typeface="Calibri"/>
            </a:endParaRPr>
          </a:p>
        </p:txBody>
      </p:sp>
      <p:pic>
        <p:nvPicPr>
          <p:cNvPr id="472" name="Google Shape;472;g2abca6009ec_0_186"/>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76"/>
        <p:cNvGrpSpPr/>
        <p:nvPr/>
      </p:nvGrpSpPr>
      <p:grpSpPr>
        <a:xfrm>
          <a:off x="0" y="0"/>
          <a:ext cx="0" cy="0"/>
          <a:chOff x="0" y="0"/>
          <a:chExt cx="0" cy="0"/>
        </a:xfrm>
      </p:grpSpPr>
      <p:sp>
        <p:nvSpPr>
          <p:cNvPr id="477" name="Google Shape;477;g2abca6009ec_0_194"/>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78" name="Google Shape;478;g2abca6009ec_0_194"/>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479" name="Google Shape;479;g2abca6009ec_0_194"/>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Exportación de ficheros</a:t>
            </a:r>
            <a:endParaRPr sz="2000" b="0" i="0" u="none" strike="noStrike" cap="none">
              <a:solidFill>
                <a:srgbClr val="000000"/>
              </a:solidFill>
              <a:latin typeface="Arial"/>
              <a:ea typeface="Arial"/>
              <a:cs typeface="Arial"/>
              <a:sym typeface="Arial"/>
            </a:endParaRPr>
          </a:p>
        </p:txBody>
      </p:sp>
      <p:sp>
        <p:nvSpPr>
          <p:cNvPr id="480" name="Google Shape;480;g2abca6009ec_0_194"/>
          <p:cNvSpPr/>
          <p:nvPr/>
        </p:nvSpPr>
        <p:spPr>
          <a:xfrm>
            <a:off x="336950" y="837000"/>
            <a:ext cx="8391600" cy="3108900"/>
          </a:xfrm>
          <a:prstGeom prst="rect">
            <a:avLst/>
          </a:prstGeom>
          <a:noFill/>
          <a:ln>
            <a:noFill/>
          </a:ln>
        </p:spPr>
        <p:txBody>
          <a:bodyPr spcFirstLastPara="1" wrap="square" lIns="67500" tIns="33750" rIns="67500" bIns="33750" anchor="t" anchorCtr="0">
            <a:noAutofit/>
          </a:bodyPr>
          <a:lstStyle/>
          <a:p>
            <a:pPr marL="0" lvl="0" indent="0" algn="just" rtl="0">
              <a:spcBef>
                <a:spcPts val="0"/>
              </a:spcBef>
              <a:spcAft>
                <a:spcPts val="0"/>
              </a:spcAft>
              <a:buClr>
                <a:schemeClr val="dk1"/>
              </a:buClr>
              <a:buSzPts val="1100"/>
              <a:buFont typeface="Arial"/>
              <a:buNone/>
            </a:pPr>
            <a:endParaRPr dirty="0">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b="1" dirty="0">
                <a:latin typeface="Calibri"/>
                <a:ea typeface="Calibri"/>
                <a:cs typeface="Calibri"/>
                <a:sym typeface="Calibri"/>
              </a:rPr>
              <a:t>to_csv('fichero.csv', sep=separador, columns=booleano, index=booleano)</a:t>
            </a:r>
            <a:endParaRPr b="1" dirty="0">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dirty="0">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dirty="0">
                <a:latin typeface="Calibri"/>
                <a:ea typeface="Calibri"/>
                <a:cs typeface="Calibri"/>
                <a:sym typeface="Calibri"/>
              </a:rPr>
              <a:t>Exporta el DataFrame al archivo fichero.csv en formato CSV utilizando la cadena separador como delimitador de datos. Si se establece como True el parámetro columns, se exporta también la fila con los nombres de las columnas. Asimismo, si se pasa True al parámetro index, se exporta la columna con los nombres de las filas.</a:t>
            </a:r>
            <a:endParaRPr dirty="0">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dirty="0">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dirty="0">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b="1" dirty="0">
                <a:latin typeface="Calibri"/>
                <a:ea typeface="Calibri"/>
                <a:cs typeface="Calibri"/>
                <a:sym typeface="Calibri"/>
              </a:rPr>
              <a:t>to_excel('fichero.xlsx', sheet_name=hoja, headers=booleano, index=booleano)</a:t>
            </a:r>
            <a:endParaRPr b="1" dirty="0">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dirty="0">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dirty="0">
                <a:latin typeface="Calibri"/>
                <a:ea typeface="Calibri"/>
                <a:cs typeface="Calibri"/>
                <a:sym typeface="Calibri"/>
              </a:rPr>
              <a:t>Exporta el DataFrame a la hoja de cálculo hoja del archivo Excel fichero.xlsx. Si se establece como True el </a:t>
            </a:r>
            <a:r>
              <a:rPr lang="es">
                <a:latin typeface="Calibri"/>
                <a:ea typeface="Calibri"/>
                <a:cs typeface="Calibri"/>
                <a:sym typeface="Calibri"/>
              </a:rPr>
              <a:t>parámetro headers, </a:t>
            </a:r>
            <a:r>
              <a:rPr lang="es" dirty="0">
                <a:latin typeface="Calibri"/>
                <a:ea typeface="Calibri"/>
                <a:cs typeface="Calibri"/>
                <a:sym typeface="Calibri"/>
              </a:rPr>
              <a:t>se exporta también la fila con los nombres de las columnas. Igualmente, si se pasa True al parámetro index, se exporta la columna con los nombres de las filas.</a:t>
            </a:r>
            <a:endParaRPr dirty="0">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dirty="0">
              <a:latin typeface="Calibri"/>
              <a:ea typeface="Calibri"/>
              <a:cs typeface="Calibri"/>
              <a:sym typeface="Calibri"/>
            </a:endParaRPr>
          </a:p>
        </p:txBody>
      </p:sp>
      <p:pic>
        <p:nvPicPr>
          <p:cNvPr id="481" name="Google Shape;481;g2abca6009ec_0_194"/>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85"/>
        <p:cNvGrpSpPr/>
        <p:nvPr/>
      </p:nvGrpSpPr>
      <p:grpSpPr>
        <a:xfrm>
          <a:off x="0" y="0"/>
          <a:ext cx="0" cy="0"/>
          <a:chOff x="0" y="0"/>
          <a:chExt cx="0" cy="0"/>
        </a:xfrm>
      </p:grpSpPr>
      <p:pic>
        <p:nvPicPr>
          <p:cNvPr id="486" name="Google Shape;486;g2abca6009ec_0_340"/>
          <p:cNvPicPr preferRelativeResize="0"/>
          <p:nvPr/>
        </p:nvPicPr>
        <p:blipFill rotWithShape="1">
          <a:blip r:embed="rId3">
            <a:alphaModFix/>
          </a:blip>
          <a:srcRect/>
          <a:stretch/>
        </p:blipFill>
        <p:spPr>
          <a:xfrm>
            <a:off x="-11880" y="-13500"/>
            <a:ext cx="9143552" cy="5156460"/>
          </a:xfrm>
          <a:prstGeom prst="rect">
            <a:avLst/>
          </a:prstGeom>
          <a:noFill/>
          <a:ln>
            <a:noFill/>
          </a:ln>
        </p:spPr>
      </p:pic>
      <p:sp>
        <p:nvSpPr>
          <p:cNvPr id="487" name="Google Shape;487;g2abca6009ec_0_340"/>
          <p:cNvSpPr/>
          <p:nvPr/>
        </p:nvSpPr>
        <p:spPr>
          <a:xfrm>
            <a:off x="851300" y="58900"/>
            <a:ext cx="6033000" cy="1066800"/>
          </a:xfrm>
          <a:prstGeom prst="rect">
            <a:avLst/>
          </a:prstGeom>
          <a:noFill/>
          <a:ln>
            <a:noFill/>
          </a:ln>
        </p:spPr>
        <p:txBody>
          <a:bodyPr spcFirstLastPara="1" wrap="square" lIns="121775" tIns="121775" rIns="121775" bIns="121775" anchor="t" anchorCtr="0">
            <a:noAutofit/>
          </a:bodyPr>
          <a:lstStyle/>
          <a:p>
            <a:pPr marL="0" marR="0" lvl="0" indent="0" algn="l" rtl="0">
              <a:lnSpc>
                <a:spcPct val="80000"/>
              </a:lnSpc>
              <a:spcBef>
                <a:spcPts val="0"/>
              </a:spcBef>
              <a:spcAft>
                <a:spcPts val="0"/>
              </a:spcAft>
              <a:buClr>
                <a:srgbClr val="000000"/>
              </a:buClr>
              <a:buSzPts val="3300"/>
              <a:buFont typeface="Arial"/>
              <a:buNone/>
            </a:pPr>
            <a:r>
              <a:rPr lang="es" sz="3300" b="1">
                <a:solidFill>
                  <a:srgbClr val="FFFFFF"/>
                </a:solidFill>
                <a:latin typeface="Ubuntu"/>
                <a:ea typeface="Ubuntu"/>
                <a:cs typeface="Ubuntu"/>
                <a:sym typeface="Ubuntu"/>
              </a:rPr>
              <a:t>Modificación y acceso a </a:t>
            </a:r>
            <a:r>
              <a:rPr lang="es" sz="3300" b="1" i="1">
                <a:solidFill>
                  <a:srgbClr val="FFFFFF"/>
                </a:solidFill>
                <a:latin typeface="Ubuntu"/>
                <a:ea typeface="Ubuntu"/>
                <a:cs typeface="Ubuntu"/>
                <a:sym typeface="Ubuntu"/>
              </a:rPr>
              <a:t>DataFrames</a:t>
            </a:r>
            <a:endParaRPr sz="3300" b="0" i="1" u="none" strike="noStrike" cap="none">
              <a:solidFill>
                <a:srgbClr val="000000"/>
              </a:solidFill>
              <a:latin typeface="Arial"/>
              <a:ea typeface="Arial"/>
              <a:cs typeface="Arial"/>
              <a:sym typeface="Arial"/>
            </a:endParaRPr>
          </a:p>
        </p:txBody>
      </p:sp>
      <p:cxnSp>
        <p:nvCxnSpPr>
          <p:cNvPr id="488" name="Google Shape;488;g2abca6009ec_0_340"/>
          <p:cNvCxnSpPr/>
          <p:nvPr/>
        </p:nvCxnSpPr>
        <p:spPr>
          <a:xfrm rot="10800000" flipH="1">
            <a:off x="324000" y="959910"/>
            <a:ext cx="7866900" cy="4800"/>
          </a:xfrm>
          <a:prstGeom prst="straightConnector1">
            <a:avLst/>
          </a:prstGeom>
          <a:noFill/>
          <a:ln w="9525" cap="flat" cmpd="sng">
            <a:solidFill>
              <a:srgbClr val="C00000"/>
            </a:solidFill>
            <a:prstDash val="solid"/>
            <a:round/>
            <a:headEnd type="none" w="sm" len="sm"/>
            <a:tailEnd type="none" w="sm" len="sm"/>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92"/>
        <p:cNvGrpSpPr/>
        <p:nvPr/>
      </p:nvGrpSpPr>
      <p:grpSpPr>
        <a:xfrm>
          <a:off x="0" y="0"/>
          <a:ext cx="0" cy="0"/>
          <a:chOff x="0" y="0"/>
          <a:chExt cx="0" cy="0"/>
        </a:xfrm>
      </p:grpSpPr>
      <p:sp>
        <p:nvSpPr>
          <p:cNvPr id="493" name="Google Shape;493;g2abca6009ec_0_210"/>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494" name="Google Shape;494;g2abca6009ec_0_210"/>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495" name="Google Shape;495;g2abca6009ec_0_210"/>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Renombrar y reindexar un </a:t>
            </a:r>
            <a:r>
              <a:rPr lang="es" sz="2000" b="1" i="1">
                <a:solidFill>
                  <a:srgbClr val="110741"/>
                </a:solidFill>
                <a:latin typeface="Ubuntu"/>
                <a:ea typeface="Ubuntu"/>
                <a:cs typeface="Ubuntu"/>
                <a:sym typeface="Ubuntu"/>
              </a:rPr>
              <a:t>DataFrame</a:t>
            </a:r>
            <a:endParaRPr sz="2000" b="0" i="1" u="none" strike="noStrike" cap="none">
              <a:solidFill>
                <a:srgbClr val="000000"/>
              </a:solidFill>
              <a:latin typeface="Arial"/>
              <a:ea typeface="Arial"/>
              <a:cs typeface="Arial"/>
              <a:sym typeface="Arial"/>
            </a:endParaRPr>
          </a:p>
        </p:txBody>
      </p:sp>
      <p:sp>
        <p:nvSpPr>
          <p:cNvPr id="496" name="Google Shape;496;g2abca6009ec_0_210"/>
          <p:cNvSpPr/>
          <p:nvPr/>
        </p:nvSpPr>
        <p:spPr>
          <a:xfrm>
            <a:off x="336950" y="837000"/>
            <a:ext cx="8391600" cy="3115500"/>
          </a:xfrm>
          <a:prstGeom prst="rect">
            <a:avLst/>
          </a:prstGeom>
          <a:noFill/>
          <a:ln>
            <a:noFill/>
          </a:ln>
        </p:spPr>
        <p:txBody>
          <a:bodyPr spcFirstLastPara="1" wrap="square" lIns="67500" tIns="33750" rIns="67500" bIns="33750" anchor="t" anchorCtr="0">
            <a:noAutofit/>
          </a:bodyPr>
          <a:lstStyle/>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b="1">
                <a:latin typeface="Calibri"/>
                <a:ea typeface="Calibri"/>
                <a:cs typeface="Calibri"/>
                <a:sym typeface="Calibri"/>
              </a:rPr>
              <a:t>rename(columns=columnas, index=filas)</a:t>
            </a: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El método ‘rename’ retorna el DataFrame resultante de renombrar las columnas indicadas en las claves del diccionario columnas con sus respectivos valores, así como las filas indicadas en las claves del diccionario filas con sus respectivos valores en el DataFrame.</a:t>
            </a: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b="1">
                <a:latin typeface="Calibri"/>
                <a:ea typeface="Calibri"/>
                <a:cs typeface="Calibri"/>
                <a:sym typeface="Calibri"/>
              </a:rPr>
              <a:t>reindex(index=filas, columns=columnas, fill_value=relleno)</a:t>
            </a: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Este método devuelve el DataFrame resultante de reorganizar los índices de las filas y columnas, así como de añadir o eliminar índices. Se toman las filas con nombres en la lista filas y las columnas con nombres en la lista columnas. Si algún nombre especificado en filas o columnas no existía previamente en el DataFrame, se crean nuevas filas o columnas rellenadas con el valor especificado para el parámetro ‘fill_value’.</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p:txBody>
      </p:sp>
      <p:pic>
        <p:nvPicPr>
          <p:cNvPr id="497" name="Google Shape;497;g2abca6009ec_0_210"/>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g2abca6009ec_0_218"/>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03" name="Google Shape;503;g2abca6009ec_0_218"/>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504" name="Google Shape;504;g2abca6009ec_0_218"/>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Acceso al contenido del </a:t>
            </a:r>
            <a:r>
              <a:rPr lang="es" sz="2000" b="1" i="1">
                <a:solidFill>
                  <a:srgbClr val="110741"/>
                </a:solidFill>
                <a:latin typeface="Ubuntu"/>
                <a:ea typeface="Ubuntu"/>
                <a:cs typeface="Ubuntu"/>
                <a:sym typeface="Ubuntu"/>
              </a:rPr>
              <a:t>DataFrame</a:t>
            </a:r>
            <a:endParaRPr sz="2000" b="0" i="1" u="none" strike="noStrike" cap="none">
              <a:solidFill>
                <a:srgbClr val="000000"/>
              </a:solidFill>
              <a:latin typeface="Arial"/>
              <a:ea typeface="Arial"/>
              <a:cs typeface="Arial"/>
              <a:sym typeface="Arial"/>
            </a:endParaRPr>
          </a:p>
        </p:txBody>
      </p:sp>
      <p:sp>
        <p:nvSpPr>
          <p:cNvPr id="505" name="Google Shape;505;g2abca6009ec_0_218"/>
          <p:cNvSpPr/>
          <p:nvPr/>
        </p:nvSpPr>
        <p:spPr>
          <a:xfrm>
            <a:off x="336950" y="837000"/>
            <a:ext cx="8391600" cy="4430700"/>
          </a:xfrm>
          <a:prstGeom prst="rect">
            <a:avLst/>
          </a:prstGeom>
          <a:noFill/>
          <a:ln>
            <a:noFill/>
          </a:ln>
        </p:spPr>
        <p:txBody>
          <a:bodyPr spcFirstLastPara="1" wrap="square" lIns="67500" tIns="33750" rIns="67500" bIns="33750" anchor="t" anchorCtr="0">
            <a:noAutofit/>
          </a:bodyPr>
          <a:lstStyle/>
          <a:p>
            <a:pPr marL="0" lvl="0" indent="0" algn="just" rtl="0">
              <a:spcBef>
                <a:spcPts val="0"/>
              </a:spcBef>
              <a:spcAft>
                <a:spcPts val="0"/>
              </a:spcAft>
              <a:buNone/>
            </a:pPr>
            <a:r>
              <a:rPr lang="es">
                <a:latin typeface="Calibri"/>
                <a:ea typeface="Calibri"/>
                <a:cs typeface="Calibri"/>
                <a:sym typeface="Calibri"/>
              </a:rPr>
              <a:t>Acceso mediante posiciones de filas y columnas:</a:t>
            </a:r>
            <a:endParaRPr>
              <a:latin typeface="Calibri"/>
              <a:ea typeface="Calibri"/>
              <a:cs typeface="Calibri"/>
              <a:sym typeface="Calibri"/>
            </a:endParaRPr>
          </a:p>
          <a:p>
            <a:pPr marL="0" lvl="0" indent="0" algn="just" rtl="0">
              <a:spcBef>
                <a:spcPts val="0"/>
              </a:spcBef>
              <a:spcAft>
                <a:spcPts val="0"/>
              </a:spcAft>
              <a:buNone/>
            </a:pPr>
            <a:endParaRPr b="1">
              <a:latin typeface="Calibri"/>
              <a:ea typeface="Calibri"/>
              <a:cs typeface="Calibri"/>
              <a:sym typeface="Calibri"/>
            </a:endParaRPr>
          </a:p>
          <a:p>
            <a:pPr marL="457200" lvl="0" indent="-317500" algn="just" rtl="0">
              <a:spcBef>
                <a:spcPts val="0"/>
              </a:spcBef>
              <a:spcAft>
                <a:spcPts val="0"/>
              </a:spcAft>
              <a:buSzPts val="1400"/>
              <a:buFont typeface="Calibri"/>
              <a:buChar char="●"/>
            </a:pPr>
            <a:r>
              <a:rPr lang="es" b="1">
                <a:latin typeface="Calibri"/>
                <a:ea typeface="Calibri"/>
                <a:cs typeface="Calibri"/>
                <a:sym typeface="Calibri"/>
              </a:rPr>
              <a:t>df.iat[i, j]</a:t>
            </a:r>
            <a:r>
              <a:rPr lang="es">
                <a:latin typeface="Calibri"/>
                <a:ea typeface="Calibri"/>
                <a:cs typeface="Calibri"/>
                <a:sym typeface="Calibri"/>
              </a:rPr>
              <a:t>. Retorna el elemento ubicado en la fila i y la columna j del DataFrame. </a:t>
            </a:r>
            <a:endParaRPr>
              <a:latin typeface="Calibri"/>
              <a:ea typeface="Calibri"/>
              <a:cs typeface="Calibri"/>
              <a:sym typeface="Calibri"/>
            </a:endParaRPr>
          </a:p>
          <a:p>
            <a:pPr marL="457200" lvl="0" indent="-317500" algn="just" rtl="0">
              <a:spcBef>
                <a:spcPts val="0"/>
              </a:spcBef>
              <a:spcAft>
                <a:spcPts val="0"/>
              </a:spcAft>
              <a:buSzPts val="1400"/>
              <a:buFont typeface="Calibri"/>
              <a:buChar char="●"/>
            </a:pPr>
            <a:r>
              <a:rPr lang="es" b="1">
                <a:latin typeface="Calibri"/>
                <a:ea typeface="Calibri"/>
                <a:cs typeface="Calibri"/>
                <a:sym typeface="Calibri"/>
              </a:rPr>
              <a:t>df.iloc[filas, columnas]</a:t>
            </a:r>
            <a:r>
              <a:rPr lang="es">
                <a:latin typeface="Calibri"/>
                <a:ea typeface="Calibri"/>
                <a:cs typeface="Calibri"/>
                <a:sym typeface="Calibri"/>
              </a:rPr>
              <a:t>. Devuelve un DataFrame con los elementos de las filas de la lista filas y de las columnas de la lista columnas. </a:t>
            </a:r>
            <a:r>
              <a:rPr lang="es">
                <a:solidFill>
                  <a:schemeClr val="dk1"/>
                </a:solidFill>
                <a:latin typeface="Calibri"/>
                <a:ea typeface="Calibri"/>
                <a:cs typeface="Calibri"/>
                <a:sym typeface="Calibri"/>
              </a:rPr>
              <a:t>Se pueden especificar secuencias de índices para obtener partes específicas del DataFrame.</a:t>
            </a:r>
            <a:endParaRPr>
              <a:latin typeface="Calibri"/>
              <a:ea typeface="Calibri"/>
              <a:cs typeface="Calibri"/>
              <a:sym typeface="Calibri"/>
            </a:endParaRPr>
          </a:p>
          <a:p>
            <a:pPr marL="457200" lvl="0" indent="-317500" algn="just" rtl="0">
              <a:spcBef>
                <a:spcPts val="0"/>
              </a:spcBef>
              <a:spcAft>
                <a:spcPts val="0"/>
              </a:spcAft>
              <a:buSzPts val="1400"/>
              <a:buFont typeface="Calibri"/>
              <a:buChar char="●"/>
            </a:pPr>
            <a:r>
              <a:rPr lang="es" b="1">
                <a:latin typeface="Calibri"/>
                <a:ea typeface="Calibri"/>
                <a:cs typeface="Calibri"/>
                <a:sym typeface="Calibri"/>
              </a:rPr>
              <a:t>df.iloc[i]</a:t>
            </a:r>
            <a:r>
              <a:rPr lang="es">
                <a:latin typeface="Calibri"/>
                <a:ea typeface="Calibri"/>
                <a:cs typeface="Calibri"/>
                <a:sym typeface="Calibri"/>
              </a:rPr>
              <a:t>. Retorna una serie con los elementos de la fila i del DataFrame.</a:t>
            </a: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Acceso mediante nombres de filas y columnas:</a:t>
            </a: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457200" lvl="0" indent="-317500" algn="just" rtl="0">
              <a:spcBef>
                <a:spcPts val="0"/>
              </a:spcBef>
              <a:spcAft>
                <a:spcPts val="0"/>
              </a:spcAft>
              <a:buSzPts val="1400"/>
              <a:buFont typeface="Calibri"/>
              <a:buChar char="●"/>
            </a:pPr>
            <a:r>
              <a:rPr lang="es" b="1">
                <a:latin typeface="Calibri"/>
                <a:ea typeface="Calibri"/>
                <a:cs typeface="Calibri"/>
                <a:sym typeface="Calibri"/>
              </a:rPr>
              <a:t>df.at[fila, columna]</a:t>
            </a:r>
            <a:r>
              <a:rPr lang="es">
                <a:latin typeface="Calibri"/>
                <a:ea typeface="Calibri"/>
                <a:cs typeface="Calibri"/>
                <a:sym typeface="Calibri"/>
              </a:rPr>
              <a:t>. Devuelve el elemento ubicado en la fila con nombre fila y la columna con nombre columna del DataFrame.</a:t>
            </a:r>
            <a:endParaRPr>
              <a:latin typeface="Calibri"/>
              <a:ea typeface="Calibri"/>
              <a:cs typeface="Calibri"/>
              <a:sym typeface="Calibri"/>
            </a:endParaRPr>
          </a:p>
          <a:p>
            <a:pPr marL="457200" lvl="0" indent="-317500" algn="just" rtl="0">
              <a:spcBef>
                <a:spcPts val="0"/>
              </a:spcBef>
              <a:spcAft>
                <a:spcPts val="0"/>
              </a:spcAft>
              <a:buSzPts val="1400"/>
              <a:buFont typeface="Calibri"/>
              <a:buChar char="●"/>
            </a:pPr>
            <a:r>
              <a:rPr lang="es" b="1">
                <a:latin typeface="Calibri"/>
                <a:ea typeface="Calibri"/>
                <a:cs typeface="Calibri"/>
                <a:sym typeface="Calibri"/>
              </a:rPr>
              <a:t>df.loc[filas, columnas]</a:t>
            </a:r>
            <a:r>
              <a:rPr lang="es">
                <a:latin typeface="Calibri"/>
                <a:ea typeface="Calibri"/>
                <a:cs typeface="Calibri"/>
                <a:sym typeface="Calibri"/>
              </a:rPr>
              <a:t>. Devuelve un DataFrame con los elementos ubicados en las filas con nombres de la lista filas y las columnas con nombres de la lista columnas del DataFrame.</a:t>
            </a:r>
            <a:endParaRPr>
              <a:latin typeface="Calibri"/>
              <a:ea typeface="Calibri"/>
              <a:cs typeface="Calibri"/>
              <a:sym typeface="Calibri"/>
            </a:endParaRPr>
          </a:p>
          <a:p>
            <a:pPr marL="457200" lvl="0" indent="-317500" algn="just" rtl="0">
              <a:spcBef>
                <a:spcPts val="0"/>
              </a:spcBef>
              <a:spcAft>
                <a:spcPts val="0"/>
              </a:spcAft>
              <a:buSzPts val="1400"/>
              <a:buFont typeface="Calibri"/>
              <a:buChar char="●"/>
            </a:pPr>
            <a:r>
              <a:rPr lang="es" b="1">
                <a:latin typeface="Calibri"/>
                <a:ea typeface="Calibri"/>
                <a:cs typeface="Calibri"/>
                <a:sym typeface="Calibri"/>
              </a:rPr>
              <a:t>df['columna']</a:t>
            </a:r>
            <a:r>
              <a:rPr lang="es">
                <a:latin typeface="Calibri"/>
                <a:ea typeface="Calibri"/>
                <a:cs typeface="Calibri"/>
                <a:sym typeface="Calibri"/>
              </a:rPr>
              <a:t>. Retorna una serie con los elementos de la columna de nombre columna del DataFrame.</a:t>
            </a:r>
            <a:endParaRPr>
              <a:latin typeface="Calibri"/>
              <a:ea typeface="Calibri"/>
              <a:cs typeface="Calibri"/>
              <a:sym typeface="Calibri"/>
            </a:endParaRPr>
          </a:p>
          <a:p>
            <a:pPr marL="457200" lvl="0" indent="-317500" algn="just" rtl="0">
              <a:spcBef>
                <a:spcPts val="0"/>
              </a:spcBef>
              <a:spcAft>
                <a:spcPts val="0"/>
              </a:spcAft>
              <a:buSzPts val="1400"/>
              <a:buFont typeface="Calibri"/>
              <a:buChar char="●"/>
            </a:pPr>
            <a:r>
              <a:rPr lang="es" b="1">
                <a:latin typeface="Calibri"/>
                <a:ea typeface="Calibri"/>
                <a:cs typeface="Calibri"/>
                <a:sym typeface="Calibri"/>
              </a:rPr>
              <a:t>df.columna</a:t>
            </a:r>
            <a:r>
              <a:rPr lang="es">
                <a:latin typeface="Calibri"/>
                <a:ea typeface="Calibri"/>
                <a:cs typeface="Calibri"/>
                <a:sym typeface="Calibri"/>
              </a:rPr>
              <a:t>. Retorna una serie con los elementos de la columna de nombre columna del DataFrame. Este método es similar al anterior, pero solo funciona cuando el nombre de la columna no tiene espacios en blanco.</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p:txBody>
      </p:sp>
      <p:pic>
        <p:nvPicPr>
          <p:cNvPr id="506" name="Google Shape;506;g2abca6009ec_0_218"/>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g2abca6009ec_0_226"/>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12" name="Google Shape;512;g2abca6009ec_0_226"/>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513" name="Google Shape;513;g2abca6009ec_0_226"/>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Insertar y eliminar filas al </a:t>
            </a:r>
            <a:r>
              <a:rPr lang="es" sz="2000" b="1" i="1">
                <a:solidFill>
                  <a:srgbClr val="110741"/>
                </a:solidFill>
                <a:latin typeface="Ubuntu"/>
                <a:ea typeface="Ubuntu"/>
                <a:cs typeface="Ubuntu"/>
                <a:sym typeface="Ubuntu"/>
              </a:rPr>
              <a:t>DataFrame</a:t>
            </a:r>
            <a:endParaRPr sz="2000" b="0" i="1" u="none" strike="noStrike" cap="none">
              <a:solidFill>
                <a:srgbClr val="000000"/>
              </a:solidFill>
              <a:latin typeface="Arial"/>
              <a:ea typeface="Arial"/>
              <a:cs typeface="Arial"/>
              <a:sym typeface="Arial"/>
            </a:endParaRPr>
          </a:p>
        </p:txBody>
      </p:sp>
      <p:sp>
        <p:nvSpPr>
          <p:cNvPr id="514" name="Google Shape;514;g2abca6009ec_0_226"/>
          <p:cNvSpPr/>
          <p:nvPr/>
        </p:nvSpPr>
        <p:spPr>
          <a:xfrm>
            <a:off x="336950" y="837000"/>
            <a:ext cx="8391600" cy="3959700"/>
          </a:xfrm>
          <a:prstGeom prst="rect">
            <a:avLst/>
          </a:prstGeom>
          <a:noFill/>
          <a:ln>
            <a:noFill/>
          </a:ln>
        </p:spPr>
        <p:txBody>
          <a:bodyPr spcFirstLastPara="1" wrap="square" lIns="67500" tIns="33750" rIns="67500" bIns="33750" anchor="t" anchorCtr="0">
            <a:noAutofit/>
          </a:bodyPr>
          <a:lstStyle/>
          <a:p>
            <a:pPr marL="0" lvl="0" indent="0" algn="just" rtl="0">
              <a:spcBef>
                <a:spcPts val="0"/>
              </a:spcBef>
              <a:spcAft>
                <a:spcPts val="0"/>
              </a:spcAft>
              <a:buClr>
                <a:schemeClr val="dk1"/>
              </a:buClr>
              <a:buSzPts val="1100"/>
              <a:buFont typeface="Arial"/>
              <a:buNone/>
            </a:pPr>
            <a:r>
              <a:rPr lang="es" b="1">
                <a:latin typeface="Calibri"/>
                <a:ea typeface="Calibri"/>
                <a:cs typeface="Calibri"/>
                <a:sym typeface="Calibri"/>
              </a:rPr>
              <a:t>df.append(serie, ignore_index=True)</a:t>
            </a: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Este método devuelve el DataFrame resultante de añadir una fila al DataFrame con los valores de la serie ‘serie’. Los nombres del índice de la serie deben coincidir con los nombres de las columnas del DataFrame para no incurrir en un error. Si no se proporciona el parámetro ignore_index, entonces debe pasarse el parámetro name a la serie, donde su argumento será el nombre de la nueva fila.</a:t>
            </a: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b="1">
                <a:latin typeface="Calibri"/>
                <a:ea typeface="Calibri"/>
                <a:cs typeface="Calibri"/>
                <a:sym typeface="Calibri"/>
              </a:rPr>
              <a:t>df.drop(filas)</a:t>
            </a: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Este método retorna el DataFrame resultante de eliminar las filas con nombres indicados en la lista filas del DataFrame.</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b="1">
                <a:latin typeface="Calibri"/>
                <a:ea typeface="Calibri"/>
                <a:cs typeface="Calibri"/>
                <a:sym typeface="Calibri"/>
              </a:rPr>
              <a:t>df.dropna(subset=columnas)</a:t>
            </a: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Al igual que el ‘drop()’, este método devuelve el DataFrame resultante de eliminar las filas. Sin embargo, en esta caso elimina aqullas filas que contienen algún dato desconocido o nulo en las columnas de la lista columna del DataFrame. Si no se proporciona un argumento al parámetro subset, la operación se aplica a todas las columnas del DataFrame.</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p:txBody>
      </p:sp>
      <p:pic>
        <p:nvPicPr>
          <p:cNvPr id="515" name="Google Shape;515;g2abca6009ec_0_226"/>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g2abca6009ec_0_6"/>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72" name="Google Shape;272;g2abca6009ec_0_6"/>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273" name="Google Shape;273;g2abca6009ec_0_6"/>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Introducción</a:t>
            </a:r>
            <a:endParaRPr sz="2000" b="0" i="0" u="none" strike="noStrike" cap="none">
              <a:solidFill>
                <a:srgbClr val="000000"/>
              </a:solidFill>
              <a:latin typeface="Arial"/>
              <a:ea typeface="Arial"/>
              <a:cs typeface="Arial"/>
              <a:sym typeface="Arial"/>
            </a:endParaRPr>
          </a:p>
        </p:txBody>
      </p:sp>
      <p:sp>
        <p:nvSpPr>
          <p:cNvPr id="274" name="Google Shape;274;g2abca6009ec_0_6"/>
          <p:cNvSpPr/>
          <p:nvPr/>
        </p:nvSpPr>
        <p:spPr>
          <a:xfrm>
            <a:off x="336950" y="1308150"/>
            <a:ext cx="8391600" cy="1682400"/>
          </a:xfrm>
          <a:prstGeom prst="rect">
            <a:avLst/>
          </a:prstGeom>
          <a:noFill/>
          <a:ln>
            <a:noFill/>
          </a:ln>
        </p:spPr>
        <p:txBody>
          <a:bodyPr spcFirstLastPara="1" wrap="square" lIns="67500" tIns="33750" rIns="67500" bIns="33750"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Pandas representa una biblioteca de código abierto en Python especializada en la manipulación y análisis eficiente de estructuras de datos. Desarrollada sobre la base de NumPy, Pandas simplifica una variedad de tareas relacionadas con la gestión y exploración de datos. Estas tareas abarcan desde la selección y filtrado hasta la ordenación, el cálculo de estadísticas descriptivas, la limpieza y la transformación de datos. Pandas ha emergido como la herramienta esencial para la manipulación y análisis de datos en el ecosistema de Python. Las dos estructuras de datos fundamentales en Pandas son las Series, que representan una estructura tipo array con un índice asociado, y los DataFrames, utilizados para almacenar datos de manera tabular.</a:t>
            </a:r>
            <a:endParaRPr sz="1400" b="0" i="0" u="none" strike="noStrike" cap="none">
              <a:solidFill>
                <a:srgbClr val="000000"/>
              </a:solidFill>
              <a:latin typeface="Calibri"/>
              <a:ea typeface="Calibri"/>
              <a:cs typeface="Calibri"/>
              <a:sym typeface="Calibri"/>
            </a:endParaRPr>
          </a:p>
        </p:txBody>
      </p:sp>
      <p:pic>
        <p:nvPicPr>
          <p:cNvPr id="275" name="Google Shape;275;g2abca6009ec_0_6"/>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g2abca6009ec_0_234"/>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21" name="Google Shape;521;g2abca6009ec_0_234"/>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522" name="Google Shape;522;g2abca6009ec_0_234"/>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Ordenar un </a:t>
            </a:r>
            <a:r>
              <a:rPr lang="es" sz="2000" b="1" i="1">
                <a:solidFill>
                  <a:srgbClr val="110741"/>
                </a:solidFill>
                <a:latin typeface="Ubuntu"/>
                <a:ea typeface="Ubuntu"/>
                <a:cs typeface="Ubuntu"/>
                <a:sym typeface="Ubuntu"/>
              </a:rPr>
              <a:t>DataFrame</a:t>
            </a:r>
            <a:endParaRPr sz="2000" b="0" u="none" strike="noStrike" cap="none">
              <a:solidFill>
                <a:srgbClr val="000000"/>
              </a:solidFill>
              <a:latin typeface="Arial"/>
              <a:ea typeface="Arial"/>
              <a:cs typeface="Arial"/>
              <a:sym typeface="Arial"/>
            </a:endParaRPr>
          </a:p>
        </p:txBody>
      </p:sp>
      <p:sp>
        <p:nvSpPr>
          <p:cNvPr id="523" name="Google Shape;523;g2abca6009ec_0_234"/>
          <p:cNvSpPr/>
          <p:nvPr/>
        </p:nvSpPr>
        <p:spPr>
          <a:xfrm>
            <a:off x="336950" y="837000"/>
            <a:ext cx="8391600" cy="3292200"/>
          </a:xfrm>
          <a:prstGeom prst="rect">
            <a:avLst/>
          </a:prstGeom>
          <a:noFill/>
          <a:ln>
            <a:noFill/>
          </a:ln>
        </p:spPr>
        <p:txBody>
          <a:bodyPr spcFirstLastPara="1" wrap="square" lIns="67500" tIns="33750" rIns="67500" bIns="33750" anchor="t" anchorCtr="0">
            <a:noAutofit/>
          </a:bodyPr>
          <a:lstStyle/>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Es posible ordenar un DataFrame en Pandas utilizando los métodos ‘sort_values()’ o ‘sort_index()’.</a:t>
            </a: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b="1">
                <a:latin typeface="Calibri"/>
                <a:ea typeface="Calibri"/>
                <a:cs typeface="Calibri"/>
                <a:sym typeface="Calibri"/>
              </a:rPr>
              <a:t>df.sort_values(by='columna', ascending=booleano)</a:t>
            </a: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Este método devuelve un nuevo DataFrame que resulta de ordenar las filas del DataFrame según los valores de la columna con nombre 'columna'. El parámetro ‘by’ permite especificarle una lista de columnas, por lo que el DataFrame será ordenado según la lista de columnas de izquiera a derecha. Si el argumento del parámetro ascending es True, el orden es creciente; si es False, el orden es decreciente.</a:t>
            </a: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b="1">
                <a:latin typeface="Calibri"/>
                <a:ea typeface="Calibri"/>
                <a:cs typeface="Calibri"/>
                <a:sym typeface="Calibri"/>
              </a:rPr>
              <a:t>df.sort_index(ascending=booleano)</a:t>
            </a: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Este método devuelve un nuevo DataFrame que resulta de ordenar las filas del DataFrame según los nombres de las filas. Si el argumento del parámetro ascending es True, el orden es creciente; si es False, el orden es decreciente.</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p:txBody>
      </p:sp>
      <p:pic>
        <p:nvPicPr>
          <p:cNvPr id="524" name="Google Shape;524;g2abca6009ec_0_234"/>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pic>
        <p:nvPicPr>
          <p:cNvPr id="529" name="Google Shape;529;g2abca6009ec_0_310"/>
          <p:cNvPicPr preferRelativeResize="0"/>
          <p:nvPr/>
        </p:nvPicPr>
        <p:blipFill rotWithShape="1">
          <a:blip r:embed="rId3">
            <a:alphaModFix/>
          </a:blip>
          <a:srcRect/>
          <a:stretch/>
        </p:blipFill>
        <p:spPr>
          <a:xfrm>
            <a:off x="-11880" y="-13500"/>
            <a:ext cx="9143552" cy="5156460"/>
          </a:xfrm>
          <a:prstGeom prst="rect">
            <a:avLst/>
          </a:prstGeom>
          <a:noFill/>
          <a:ln>
            <a:noFill/>
          </a:ln>
        </p:spPr>
      </p:pic>
      <p:sp>
        <p:nvSpPr>
          <p:cNvPr id="530" name="Google Shape;530;g2abca6009ec_0_310"/>
          <p:cNvSpPr/>
          <p:nvPr/>
        </p:nvSpPr>
        <p:spPr>
          <a:xfrm>
            <a:off x="851300" y="380150"/>
            <a:ext cx="6033000" cy="745500"/>
          </a:xfrm>
          <a:prstGeom prst="rect">
            <a:avLst/>
          </a:prstGeom>
          <a:noFill/>
          <a:ln>
            <a:noFill/>
          </a:ln>
        </p:spPr>
        <p:txBody>
          <a:bodyPr spcFirstLastPara="1" wrap="square" lIns="121775" tIns="121775" rIns="121775" bIns="121775" anchor="t" anchorCtr="0">
            <a:noAutofit/>
          </a:bodyPr>
          <a:lstStyle/>
          <a:p>
            <a:pPr marL="0" marR="0" lvl="0" indent="0" algn="l" rtl="0">
              <a:lnSpc>
                <a:spcPct val="80000"/>
              </a:lnSpc>
              <a:spcBef>
                <a:spcPts val="0"/>
              </a:spcBef>
              <a:spcAft>
                <a:spcPts val="0"/>
              </a:spcAft>
              <a:buClr>
                <a:srgbClr val="000000"/>
              </a:buClr>
              <a:buSzPts val="3300"/>
              <a:buFont typeface="Arial"/>
              <a:buNone/>
            </a:pPr>
            <a:r>
              <a:rPr lang="es" sz="3300" b="1">
                <a:solidFill>
                  <a:srgbClr val="FFFFFF"/>
                </a:solidFill>
                <a:latin typeface="Ubuntu"/>
                <a:ea typeface="Ubuntu"/>
                <a:cs typeface="Ubuntu"/>
                <a:sym typeface="Ubuntu"/>
              </a:rPr>
              <a:t>Agrupación de </a:t>
            </a:r>
            <a:r>
              <a:rPr lang="es" sz="3300" b="1" i="1">
                <a:solidFill>
                  <a:srgbClr val="FFFFFF"/>
                </a:solidFill>
                <a:latin typeface="Ubuntu"/>
                <a:ea typeface="Ubuntu"/>
                <a:cs typeface="Ubuntu"/>
                <a:sym typeface="Ubuntu"/>
              </a:rPr>
              <a:t>DataFrames</a:t>
            </a:r>
            <a:endParaRPr sz="3300" b="0" i="1" u="none" strike="noStrike" cap="none">
              <a:solidFill>
                <a:srgbClr val="000000"/>
              </a:solidFill>
              <a:latin typeface="Arial"/>
              <a:ea typeface="Arial"/>
              <a:cs typeface="Arial"/>
              <a:sym typeface="Arial"/>
            </a:endParaRPr>
          </a:p>
        </p:txBody>
      </p:sp>
      <p:cxnSp>
        <p:nvCxnSpPr>
          <p:cNvPr id="531" name="Google Shape;531;g2abca6009ec_0_310"/>
          <p:cNvCxnSpPr/>
          <p:nvPr/>
        </p:nvCxnSpPr>
        <p:spPr>
          <a:xfrm rot="10800000" flipH="1">
            <a:off x="324000" y="959910"/>
            <a:ext cx="7866900" cy="4800"/>
          </a:xfrm>
          <a:prstGeom prst="straightConnector1">
            <a:avLst/>
          </a:prstGeom>
          <a:noFill/>
          <a:ln w="9525" cap="flat" cmpd="sng">
            <a:solidFill>
              <a:srgbClr val="C00000"/>
            </a:solidFill>
            <a:prstDash val="solid"/>
            <a:round/>
            <a:headEnd type="none" w="sm" len="sm"/>
            <a:tailEnd type="none" w="sm" len="sm"/>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35"/>
        <p:cNvGrpSpPr/>
        <p:nvPr/>
      </p:nvGrpSpPr>
      <p:grpSpPr>
        <a:xfrm>
          <a:off x="0" y="0"/>
          <a:ext cx="0" cy="0"/>
          <a:chOff x="0" y="0"/>
          <a:chExt cx="0" cy="0"/>
        </a:xfrm>
      </p:grpSpPr>
      <p:sp>
        <p:nvSpPr>
          <p:cNvPr id="536" name="Google Shape;536;g2abca6009ec_0_242"/>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37" name="Google Shape;537;g2abca6009ec_0_242"/>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538" name="Google Shape;538;g2abca6009ec_0_242"/>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Dividir un </a:t>
            </a:r>
            <a:r>
              <a:rPr lang="es" sz="2000" b="1" i="1">
                <a:solidFill>
                  <a:srgbClr val="110741"/>
                </a:solidFill>
                <a:latin typeface="Ubuntu"/>
                <a:ea typeface="Ubuntu"/>
                <a:cs typeface="Ubuntu"/>
                <a:sym typeface="Ubuntu"/>
              </a:rPr>
              <a:t>DataFrame</a:t>
            </a:r>
            <a:endParaRPr sz="2000" b="0" i="1" u="none" strike="noStrike" cap="none">
              <a:solidFill>
                <a:srgbClr val="000000"/>
              </a:solidFill>
              <a:latin typeface="Arial"/>
              <a:ea typeface="Arial"/>
              <a:cs typeface="Arial"/>
              <a:sym typeface="Arial"/>
            </a:endParaRPr>
          </a:p>
        </p:txBody>
      </p:sp>
      <p:sp>
        <p:nvSpPr>
          <p:cNvPr id="539" name="Google Shape;539;g2abca6009ec_0_242"/>
          <p:cNvSpPr/>
          <p:nvPr/>
        </p:nvSpPr>
        <p:spPr>
          <a:xfrm>
            <a:off x="336950" y="837000"/>
            <a:ext cx="4584000" cy="4071000"/>
          </a:xfrm>
          <a:prstGeom prst="rect">
            <a:avLst/>
          </a:prstGeom>
          <a:noFill/>
          <a:ln>
            <a:noFill/>
          </a:ln>
        </p:spPr>
        <p:txBody>
          <a:bodyPr spcFirstLastPara="1" wrap="square" lIns="67500" tIns="33750" rIns="67500" bIns="33750" anchor="t" anchorCtr="0">
            <a:noAutofit/>
          </a:bodyPr>
          <a:lstStyle/>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En diversas aplicaciones, resulta beneficioso agrupar los datos de un DataFrame según los valores de una o varias columnas (categorías). Para llevar a cabo esta tarea, se utiliza el siguiente conjunto de métodos:</a:t>
            </a: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b="1">
                <a:latin typeface="Calibri"/>
                <a:ea typeface="Calibri"/>
                <a:cs typeface="Calibri"/>
                <a:sym typeface="Calibri"/>
              </a:rPr>
              <a:t>df.groupby(columnas).groups</a:t>
            </a: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Este método retorna un diccionario donde las claves son tuplas que resultan de todas las combinaciones de los valores de las columnas con nombres en la lista columnas. Los valores asociados a cada clave son listas de nombres de filas que contienen esos valores en las respectivas columnas del DataFrame.</a:t>
            </a: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b="1">
                <a:latin typeface="Calibri"/>
                <a:ea typeface="Calibri"/>
                <a:cs typeface="Calibri"/>
                <a:sym typeface="Calibri"/>
              </a:rPr>
              <a:t>df.groupby(columnas).get_group(valores)</a:t>
            </a: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Este método proporciona un nuevo DataFrame con las filas del DataFrame original que cumplen con la condición de que las columnas de la lista columnas presentan los valores de la tupla valores. Es importante destacar que las listas columnas y valores deben tener el mismo tamaño.</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p:txBody>
      </p:sp>
      <p:pic>
        <p:nvPicPr>
          <p:cNvPr id="540" name="Google Shape;540;g2abca6009ec_0_242"/>
          <p:cNvPicPr preferRelativeResize="0"/>
          <p:nvPr/>
        </p:nvPicPr>
        <p:blipFill rotWithShape="1">
          <a:blip r:embed="rId3">
            <a:alphaModFix/>
          </a:blip>
          <a:srcRect/>
          <a:stretch/>
        </p:blipFill>
        <p:spPr>
          <a:xfrm>
            <a:off x="8068625" y="132724"/>
            <a:ext cx="597824" cy="478275"/>
          </a:xfrm>
          <a:prstGeom prst="rect">
            <a:avLst/>
          </a:prstGeom>
          <a:noFill/>
          <a:ln>
            <a:noFill/>
          </a:ln>
        </p:spPr>
      </p:pic>
      <p:pic>
        <p:nvPicPr>
          <p:cNvPr id="541" name="Google Shape;541;g2abca6009ec_0_242" descr="División en grupos de un DataFrame"/>
          <p:cNvPicPr preferRelativeResize="0"/>
          <p:nvPr/>
        </p:nvPicPr>
        <p:blipFill rotWithShape="1">
          <a:blip r:embed="rId4">
            <a:alphaModFix/>
          </a:blip>
          <a:srcRect/>
          <a:stretch/>
        </p:blipFill>
        <p:spPr>
          <a:xfrm>
            <a:off x="4979900" y="1403650"/>
            <a:ext cx="3748650" cy="2142626"/>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g2abca6009ec_0_250"/>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47" name="Google Shape;547;g2abca6009ec_0_250"/>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548" name="Google Shape;548;g2abca6009ec_0_250"/>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Agregación por grupos del </a:t>
            </a:r>
            <a:r>
              <a:rPr lang="es" sz="2000" b="1" i="1">
                <a:solidFill>
                  <a:srgbClr val="110741"/>
                </a:solidFill>
                <a:latin typeface="Ubuntu"/>
                <a:ea typeface="Ubuntu"/>
                <a:cs typeface="Ubuntu"/>
                <a:sym typeface="Ubuntu"/>
              </a:rPr>
              <a:t>DataFrame</a:t>
            </a:r>
            <a:endParaRPr sz="2000" b="0" i="1" u="none" strike="noStrike" cap="none">
              <a:solidFill>
                <a:srgbClr val="000000"/>
              </a:solidFill>
              <a:latin typeface="Arial"/>
              <a:ea typeface="Arial"/>
              <a:cs typeface="Arial"/>
              <a:sym typeface="Arial"/>
            </a:endParaRPr>
          </a:p>
        </p:txBody>
      </p:sp>
      <p:sp>
        <p:nvSpPr>
          <p:cNvPr id="549" name="Google Shape;549;g2abca6009ec_0_250"/>
          <p:cNvSpPr/>
          <p:nvPr/>
        </p:nvSpPr>
        <p:spPr>
          <a:xfrm>
            <a:off x="336950" y="700200"/>
            <a:ext cx="8391600" cy="2299800"/>
          </a:xfrm>
          <a:prstGeom prst="rect">
            <a:avLst/>
          </a:prstGeom>
          <a:noFill/>
          <a:ln>
            <a:noFill/>
          </a:ln>
        </p:spPr>
        <p:txBody>
          <a:bodyPr spcFirstLastPara="1" wrap="square" lIns="67500" tIns="33750" rIns="67500" bIns="33750" anchor="t" anchorCtr="0">
            <a:noAutofit/>
          </a:bodyPr>
          <a:lstStyle/>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Es posible aplicar funciones de agregación a cada grupo mediante el siguiente método:</a:t>
            </a: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457200" algn="just" rtl="0">
              <a:spcBef>
                <a:spcPts val="0"/>
              </a:spcBef>
              <a:spcAft>
                <a:spcPts val="0"/>
              </a:spcAft>
              <a:buClr>
                <a:schemeClr val="dk1"/>
              </a:buClr>
              <a:buSzPts val="1100"/>
              <a:buFont typeface="Arial"/>
              <a:buNone/>
            </a:pPr>
            <a:r>
              <a:rPr lang="es" b="1">
                <a:latin typeface="Calibri"/>
                <a:ea typeface="Calibri"/>
                <a:cs typeface="Calibri"/>
                <a:sym typeface="Calibri"/>
              </a:rPr>
              <a:t>df.groupby(columnas).agg(funciones)</a:t>
            </a: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Este método devuelve un nuevo DataFrame con el resultado de aplicar las funciones de agregación de la lista funciones a cada uno de los DataFrames que resultan de dividir el DataFrame según las columnas de la lista columnas.</a:t>
            </a: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a:latin typeface="Calibri"/>
                <a:ea typeface="Calibri"/>
                <a:cs typeface="Calibri"/>
                <a:sym typeface="Calibri"/>
              </a:rPr>
              <a:t>Una función de agregación toma como argumento una lista y devuelve un único valor. Algunas de las funciones de agregación más comunes son las siguientes:</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p:txBody>
      </p:sp>
      <p:pic>
        <p:nvPicPr>
          <p:cNvPr id="550" name="Google Shape;550;g2abca6009ec_0_250"/>
          <p:cNvPicPr preferRelativeResize="0"/>
          <p:nvPr/>
        </p:nvPicPr>
        <p:blipFill rotWithShape="1">
          <a:blip r:embed="rId3">
            <a:alphaModFix/>
          </a:blip>
          <a:srcRect/>
          <a:stretch/>
        </p:blipFill>
        <p:spPr>
          <a:xfrm>
            <a:off x="8068625" y="132724"/>
            <a:ext cx="597824" cy="478275"/>
          </a:xfrm>
          <a:prstGeom prst="rect">
            <a:avLst/>
          </a:prstGeom>
          <a:noFill/>
          <a:ln>
            <a:noFill/>
          </a:ln>
        </p:spPr>
      </p:pic>
      <p:graphicFrame>
        <p:nvGraphicFramePr>
          <p:cNvPr id="551" name="Google Shape;551;g2abca6009ec_0_250"/>
          <p:cNvGraphicFramePr/>
          <p:nvPr/>
        </p:nvGraphicFramePr>
        <p:xfrm>
          <a:off x="600500" y="2999915"/>
          <a:ext cx="3000000" cy="3000000"/>
        </p:xfrm>
        <a:graphic>
          <a:graphicData uri="http://schemas.openxmlformats.org/drawingml/2006/table">
            <a:tbl>
              <a:tblPr>
                <a:noFill/>
                <a:tableStyleId>{B64FB78C-7115-41CE-AB7C-1F63E741B05D}</a:tableStyleId>
              </a:tblPr>
              <a:tblGrid>
                <a:gridCol w="1498350">
                  <a:extLst>
                    <a:ext uri="{9D8B030D-6E8A-4147-A177-3AD203B41FA5}">
                      <a16:colId xmlns:a16="http://schemas.microsoft.com/office/drawing/2014/main" val="20000"/>
                    </a:ext>
                  </a:extLst>
                </a:gridCol>
                <a:gridCol w="5721650">
                  <a:extLst>
                    <a:ext uri="{9D8B030D-6E8A-4147-A177-3AD203B41FA5}">
                      <a16:colId xmlns:a16="http://schemas.microsoft.com/office/drawing/2014/main" val="20001"/>
                    </a:ext>
                  </a:extLst>
                </a:gridCol>
              </a:tblGrid>
              <a:tr h="407575">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C00000"/>
                          </a:solidFill>
                          <a:latin typeface="Ubuntu"/>
                          <a:ea typeface="Ubuntu"/>
                          <a:cs typeface="Ubuntu"/>
                          <a:sym typeface="Ubuntu"/>
                        </a:rPr>
                        <a:t>Atributos</a:t>
                      </a:r>
                      <a:endParaRPr sz="1200" b="1" u="none" strike="noStrike" cap="none">
                        <a:solidFill>
                          <a:srgbClr val="C00000"/>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alpha val="0"/>
                        </a:srgbClr>
                      </a:solidFill>
                      <a:prstDash val="solid"/>
                      <a:round/>
                      <a:headEnd type="none" w="sm" len="sm"/>
                      <a:tailEnd type="none" w="sm" len="sm"/>
                    </a:lnB>
                    <a:solidFill>
                      <a:srgbClr val="CFE2F3">
                        <a:alpha val="65100"/>
                      </a:srgbClr>
                    </a:solidFill>
                  </a:tcPr>
                </a:tc>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C00000"/>
                          </a:solidFill>
                          <a:latin typeface="Ubuntu"/>
                          <a:ea typeface="Ubuntu"/>
                          <a:cs typeface="Ubuntu"/>
                          <a:sym typeface="Ubuntu"/>
                        </a:rPr>
                        <a:t>Descripción</a:t>
                      </a:r>
                      <a:endParaRPr sz="1200" b="1" u="none" strike="noStrike" cap="none">
                        <a:solidFill>
                          <a:srgbClr val="C00000"/>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alpha val="0"/>
                        </a:srgbClr>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alpha val="0"/>
                        </a:srgbClr>
                      </a:solidFill>
                      <a:prstDash val="solid"/>
                      <a:round/>
                      <a:headEnd type="none" w="sm" len="sm"/>
                      <a:tailEnd type="none" w="sm" len="sm"/>
                    </a:lnB>
                    <a:solidFill>
                      <a:srgbClr val="CFE2F3">
                        <a:alpha val="65100"/>
                      </a:srgbClr>
                    </a:solidFill>
                  </a:tcPr>
                </a:tc>
                <a:extLst>
                  <a:ext uri="{0D108BD9-81ED-4DB2-BD59-A6C34878D82A}">
                    <a16:rowId xmlns:a16="http://schemas.microsoft.com/office/drawing/2014/main" val="10000"/>
                  </a:ext>
                </a:extLst>
              </a:tr>
              <a:tr h="252375">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np.min</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alpha val="0"/>
                        </a:srgbClr>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l" rtl="0">
                        <a:spcBef>
                          <a:spcPts val="0"/>
                        </a:spcBef>
                        <a:spcAft>
                          <a:spcPts val="0"/>
                        </a:spcAft>
                        <a:buNone/>
                      </a:pPr>
                      <a:r>
                        <a:rPr lang="es">
                          <a:latin typeface="Calibri"/>
                          <a:ea typeface="Calibri"/>
                          <a:cs typeface="Calibri"/>
                          <a:sym typeface="Calibri"/>
                        </a:rPr>
                        <a:t>Devuelve el mínimo de una lista de valores</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alpha val="0"/>
                        </a:srgbClr>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269875">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np.max</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l" rtl="0">
                        <a:spcBef>
                          <a:spcPts val="0"/>
                        </a:spcBef>
                        <a:spcAft>
                          <a:spcPts val="0"/>
                        </a:spcAft>
                        <a:buNone/>
                      </a:pPr>
                      <a:r>
                        <a:rPr lang="es">
                          <a:latin typeface="Calibri"/>
                          <a:ea typeface="Calibri"/>
                          <a:cs typeface="Calibri"/>
                          <a:sym typeface="Calibri"/>
                        </a:rPr>
                        <a:t>Devuelve el máximo de una lista de valores</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269875">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np.count_nonzero</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l" rtl="0">
                        <a:spcBef>
                          <a:spcPts val="0"/>
                        </a:spcBef>
                        <a:spcAft>
                          <a:spcPts val="0"/>
                        </a:spcAft>
                        <a:buNone/>
                      </a:pPr>
                      <a:r>
                        <a:rPr lang="es">
                          <a:latin typeface="Calibri"/>
                          <a:ea typeface="Calibri"/>
                          <a:cs typeface="Calibri"/>
                          <a:sym typeface="Calibri"/>
                        </a:rPr>
                        <a:t>Devuelve el número de valores no nulos de una lista de valores</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269875">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np.sum</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l" rtl="0">
                        <a:spcBef>
                          <a:spcPts val="0"/>
                        </a:spcBef>
                        <a:spcAft>
                          <a:spcPts val="0"/>
                        </a:spcAft>
                        <a:buNone/>
                      </a:pPr>
                      <a:r>
                        <a:rPr lang="es">
                          <a:latin typeface="Calibri"/>
                          <a:ea typeface="Calibri"/>
                          <a:cs typeface="Calibri"/>
                          <a:sym typeface="Calibri"/>
                        </a:rPr>
                        <a:t>Devuelve la suma de una lista de valores</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269875">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np.mean</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l" rtl="0">
                        <a:spcBef>
                          <a:spcPts val="0"/>
                        </a:spcBef>
                        <a:spcAft>
                          <a:spcPts val="0"/>
                        </a:spcAft>
                        <a:buNone/>
                      </a:pPr>
                      <a:r>
                        <a:rPr lang="es">
                          <a:latin typeface="Calibri"/>
                          <a:ea typeface="Calibri"/>
                          <a:cs typeface="Calibri"/>
                          <a:sym typeface="Calibri"/>
                        </a:rPr>
                        <a:t>Devuelve la media de una lista de valores</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269875">
                <a:tc>
                  <a:txBody>
                    <a:bodyPr/>
                    <a:lstStyle/>
                    <a:p>
                      <a:pPr marL="0" marR="0" lvl="0" indent="0" algn="l" rtl="0">
                        <a:lnSpc>
                          <a:spcPct val="100000"/>
                        </a:lnSpc>
                        <a:spcBef>
                          <a:spcPts val="0"/>
                        </a:spcBef>
                        <a:spcAft>
                          <a:spcPts val="0"/>
                        </a:spcAft>
                        <a:buClr>
                          <a:srgbClr val="000000"/>
                        </a:buClr>
                        <a:buSzPts val="1100"/>
                        <a:buFont typeface="Arial"/>
                        <a:buNone/>
                      </a:pPr>
                      <a:r>
                        <a:rPr lang="es" sz="1200" b="1">
                          <a:solidFill>
                            <a:srgbClr val="110741"/>
                          </a:solidFill>
                          <a:latin typeface="Ubuntu"/>
                          <a:ea typeface="Ubuntu"/>
                          <a:cs typeface="Ubuntu"/>
                          <a:sym typeface="Ubuntu"/>
                        </a:rPr>
                        <a:t>np.std</a:t>
                      </a:r>
                      <a:endParaRPr sz="1200" b="1" u="none" strike="noStrike" cap="none">
                        <a:solidFill>
                          <a:srgbClr val="110741"/>
                        </a:solidFill>
                        <a:latin typeface="Ubuntu"/>
                        <a:ea typeface="Ubuntu"/>
                        <a:cs typeface="Ubuntu"/>
                        <a:sym typeface="Ubuntu"/>
                      </a:endParaRPr>
                    </a:p>
                  </a:txBody>
                  <a:tcPr marL="68600" marR="68600" marT="34300" marB="34300" anchor="ctr">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CFE2F3">
                        <a:alpha val="65100"/>
                      </a:srgbClr>
                    </a:solidFill>
                  </a:tcPr>
                </a:tc>
                <a:tc>
                  <a:txBody>
                    <a:bodyPr/>
                    <a:lstStyle/>
                    <a:p>
                      <a:pPr marL="0" lvl="0" indent="0" algn="l" rtl="0">
                        <a:spcBef>
                          <a:spcPts val="0"/>
                        </a:spcBef>
                        <a:spcAft>
                          <a:spcPts val="0"/>
                        </a:spcAft>
                        <a:buNone/>
                      </a:pPr>
                      <a:r>
                        <a:rPr lang="es">
                          <a:latin typeface="Calibri"/>
                          <a:ea typeface="Calibri"/>
                          <a:cs typeface="Calibri"/>
                          <a:sym typeface="Calibri"/>
                        </a:rPr>
                        <a:t>Devuelve la desviación típica de una lista de valores</a:t>
                      </a:r>
                      <a:endParaRPr>
                        <a:latin typeface="Calibri"/>
                        <a:ea typeface="Calibri"/>
                        <a:cs typeface="Calibri"/>
                        <a:sym typeface="Calibri"/>
                      </a:endParaRPr>
                    </a:p>
                  </a:txBody>
                  <a:tcPr marL="68600" marR="68600" marT="34300" marB="34300">
                    <a:lnL w="9525" cap="flat" cmpd="sng">
                      <a:solidFill>
                        <a:srgbClr val="DEE2E6"/>
                      </a:solidFill>
                      <a:prstDash val="solid"/>
                      <a:round/>
                      <a:headEnd type="none" w="sm" len="sm"/>
                      <a:tailEnd type="none" w="sm" len="sm"/>
                    </a:lnL>
                    <a:lnR w="9525" cap="flat" cmpd="sng">
                      <a:solidFill>
                        <a:srgbClr val="DEE2E6"/>
                      </a:solidFill>
                      <a:prstDash val="solid"/>
                      <a:round/>
                      <a:headEnd type="none" w="sm" len="sm"/>
                      <a:tailEnd type="none" w="sm" len="sm"/>
                    </a:lnR>
                    <a:lnT w="9525" cap="flat" cmpd="sng">
                      <a:solidFill>
                        <a:srgbClr val="DEE2E6"/>
                      </a:solidFill>
                      <a:prstDash val="solid"/>
                      <a:round/>
                      <a:headEnd type="none" w="sm" len="sm"/>
                      <a:tailEnd type="none" w="sm" len="sm"/>
                    </a:lnT>
                    <a:lnB w="9525" cap="flat" cmpd="sng">
                      <a:solidFill>
                        <a:srgbClr val="DEE2E6"/>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g2abca6009ec_0_258"/>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57" name="Google Shape;557;g2abca6009ec_0_258"/>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558" name="Google Shape;558;g2abca6009ec_0_258"/>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Reestructuración de </a:t>
            </a:r>
            <a:r>
              <a:rPr lang="es" sz="2000" b="1" i="1">
                <a:solidFill>
                  <a:srgbClr val="110741"/>
                </a:solidFill>
                <a:latin typeface="Ubuntu"/>
                <a:ea typeface="Ubuntu"/>
                <a:cs typeface="Ubuntu"/>
                <a:sym typeface="Ubuntu"/>
              </a:rPr>
              <a:t>DataFrame</a:t>
            </a:r>
            <a:endParaRPr sz="2000" b="0" u="none" strike="noStrike" cap="none">
              <a:solidFill>
                <a:srgbClr val="000000"/>
              </a:solidFill>
              <a:latin typeface="Arial"/>
              <a:ea typeface="Arial"/>
              <a:cs typeface="Arial"/>
              <a:sym typeface="Arial"/>
            </a:endParaRPr>
          </a:p>
        </p:txBody>
      </p:sp>
      <p:sp>
        <p:nvSpPr>
          <p:cNvPr id="559" name="Google Shape;559;g2abca6009ec_0_258"/>
          <p:cNvSpPr/>
          <p:nvPr/>
        </p:nvSpPr>
        <p:spPr>
          <a:xfrm>
            <a:off x="336950" y="713275"/>
            <a:ext cx="8418900" cy="2925000"/>
          </a:xfrm>
          <a:prstGeom prst="rect">
            <a:avLst/>
          </a:prstGeom>
          <a:noFill/>
          <a:ln>
            <a:noFill/>
          </a:ln>
        </p:spPr>
        <p:txBody>
          <a:bodyPr spcFirstLastPara="1" wrap="square" lIns="67500" tIns="33750" rIns="67500" bIns="33750" anchor="t" anchorCtr="0">
            <a:noAutofit/>
          </a:bodyPr>
          <a:lstStyle/>
          <a:p>
            <a:pPr marL="0" lvl="0" indent="0" algn="just" rtl="0">
              <a:spcBef>
                <a:spcPts val="0"/>
              </a:spcBef>
              <a:spcAft>
                <a:spcPts val="0"/>
              </a:spcAft>
              <a:buClr>
                <a:schemeClr val="dk1"/>
              </a:buClr>
              <a:buSzPts val="1100"/>
              <a:buFont typeface="Arial"/>
              <a:buNone/>
            </a:pPr>
            <a:r>
              <a:rPr lang="es" sz="1300" u="sng">
                <a:latin typeface="Calibri"/>
                <a:ea typeface="Calibri"/>
                <a:cs typeface="Calibri"/>
                <a:sym typeface="Calibri"/>
              </a:rPr>
              <a:t>Formato largo: </a:t>
            </a:r>
            <a:endParaRPr sz="1300" u="sng">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sz="1300" b="1">
                <a:latin typeface="Calibri"/>
                <a:ea typeface="Calibri"/>
                <a:cs typeface="Calibri"/>
                <a:sym typeface="Calibri"/>
              </a:rPr>
              <a:t>df.melt(id_vars=id-columnas, value_vars=columnas, var_name=nombre-columnas, var_value=nombre-valores)</a:t>
            </a:r>
            <a:endParaRPr sz="1300" b="1">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sz="1300">
                <a:latin typeface="Calibri"/>
                <a:ea typeface="Calibri"/>
                <a:cs typeface="Calibri"/>
                <a:sym typeface="Calibri"/>
              </a:rPr>
              <a:t> </a:t>
            </a:r>
            <a:r>
              <a:rPr lang="es" sz="1300">
                <a:solidFill>
                  <a:schemeClr val="dk1"/>
                </a:solidFill>
                <a:latin typeface="Calibri"/>
                <a:ea typeface="Calibri"/>
                <a:cs typeface="Calibri"/>
                <a:sym typeface="Calibri"/>
              </a:rPr>
              <a:t>al emplear </a:t>
            </a:r>
            <a:r>
              <a:rPr lang="es" sz="1300">
                <a:latin typeface="Calibri"/>
                <a:ea typeface="Calibri"/>
                <a:cs typeface="Calibri"/>
                <a:sym typeface="Calibri"/>
              </a:rPr>
              <a:t>obtenemos un DataFrame transformado de ancho a largo. En este proceso, cada columna de la lista columnas se transforma en dos nuevas columnas: una denominada nombre-columnas con los nombres originales y otra llamada nombre-valores que almacena sus valores correspondientes. Las columnas en la lista id-columnas permanecen sin cambios. Si no se especifica la lista columnas, todas las columnas, excepto las incluidas en id-columnas, se reestructuran.</a:t>
            </a:r>
            <a:endParaRPr sz="1300">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endParaRPr sz="1300">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sz="1300" u="sng">
                <a:latin typeface="Calibri"/>
                <a:ea typeface="Calibri"/>
                <a:cs typeface="Calibri"/>
                <a:sym typeface="Calibri"/>
              </a:rPr>
              <a:t>Formato ancho</a:t>
            </a:r>
            <a:endParaRPr sz="1300" u="sng">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sz="1300" b="1">
                <a:latin typeface="Calibri"/>
                <a:ea typeface="Calibri"/>
                <a:cs typeface="Calibri"/>
                <a:sym typeface="Calibri"/>
              </a:rPr>
              <a:t>df.pivot(index=filas, columns=columna, values=valores)</a:t>
            </a:r>
            <a:endParaRPr sz="1300">
              <a:latin typeface="Calibri"/>
              <a:ea typeface="Calibri"/>
              <a:cs typeface="Calibri"/>
              <a:sym typeface="Calibri"/>
            </a:endParaRPr>
          </a:p>
          <a:p>
            <a:pPr marL="0" lvl="0" indent="0" algn="just" rtl="0">
              <a:spcBef>
                <a:spcPts val="0"/>
              </a:spcBef>
              <a:spcAft>
                <a:spcPts val="0"/>
              </a:spcAft>
              <a:buClr>
                <a:schemeClr val="dk1"/>
              </a:buClr>
              <a:buSzPts val="1100"/>
              <a:buFont typeface="Arial"/>
              <a:buNone/>
            </a:pPr>
            <a:r>
              <a:rPr lang="es" sz="1300">
                <a:latin typeface="Calibri"/>
                <a:ea typeface="Calibri"/>
                <a:cs typeface="Calibri"/>
                <a:sym typeface="Calibri"/>
              </a:rPr>
              <a:t>Usando el anterior método se obtiene un DataFrame que convierte la estructura larga a ancha. En este caso, se crean nuevas columnas según los valores únicos de la columna columna. Estas columnas recién creadas adoptan los nombres de los valores en columna y sus valores se toman de la columna valores. Los nombres del índice en el nuevo DataFrame se derivan de los valores presentes en la columna filas.</a:t>
            </a:r>
            <a:endParaRPr sz="1300">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p:txBody>
      </p:sp>
      <p:pic>
        <p:nvPicPr>
          <p:cNvPr id="560" name="Google Shape;560;g2abca6009ec_0_258"/>
          <p:cNvPicPr preferRelativeResize="0"/>
          <p:nvPr/>
        </p:nvPicPr>
        <p:blipFill rotWithShape="1">
          <a:blip r:embed="rId3">
            <a:alphaModFix/>
          </a:blip>
          <a:srcRect/>
          <a:stretch/>
        </p:blipFill>
        <p:spPr>
          <a:xfrm>
            <a:off x="8068625" y="132724"/>
            <a:ext cx="597824" cy="478275"/>
          </a:xfrm>
          <a:prstGeom prst="rect">
            <a:avLst/>
          </a:prstGeom>
          <a:noFill/>
          <a:ln>
            <a:noFill/>
          </a:ln>
        </p:spPr>
      </p:pic>
      <p:pic>
        <p:nvPicPr>
          <p:cNvPr id="561" name="Google Shape;561;g2abca6009ec_0_258" descr="Formatos de un DataFrame"/>
          <p:cNvPicPr preferRelativeResize="0"/>
          <p:nvPr/>
        </p:nvPicPr>
        <p:blipFill rotWithShape="1">
          <a:blip r:embed="rId4">
            <a:alphaModFix/>
          </a:blip>
          <a:srcRect/>
          <a:stretch/>
        </p:blipFill>
        <p:spPr>
          <a:xfrm>
            <a:off x="2256374" y="3425675"/>
            <a:ext cx="3908250" cy="17178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65"/>
        <p:cNvGrpSpPr/>
        <p:nvPr/>
      </p:nvGrpSpPr>
      <p:grpSpPr>
        <a:xfrm>
          <a:off x="0" y="0"/>
          <a:ext cx="0" cy="0"/>
          <a:chOff x="0" y="0"/>
          <a:chExt cx="0" cy="0"/>
        </a:xfrm>
      </p:grpSpPr>
      <p:pic>
        <p:nvPicPr>
          <p:cNvPr id="566" name="Google Shape;566;p5"/>
          <p:cNvPicPr preferRelativeResize="0"/>
          <p:nvPr/>
        </p:nvPicPr>
        <p:blipFill rotWithShape="1">
          <a:blip r:embed="rId3">
            <a:alphaModFix/>
          </a:blip>
          <a:srcRect/>
          <a:stretch/>
        </p:blipFill>
        <p:spPr>
          <a:xfrm>
            <a:off x="-11880" y="-13500"/>
            <a:ext cx="9143009" cy="5155920"/>
          </a:xfrm>
          <a:prstGeom prst="rect">
            <a:avLst/>
          </a:prstGeom>
          <a:noFill/>
          <a:ln>
            <a:noFill/>
          </a:ln>
        </p:spPr>
      </p:pic>
      <p:sp>
        <p:nvSpPr>
          <p:cNvPr id="567" name="Google Shape;567;p5"/>
          <p:cNvSpPr/>
          <p:nvPr/>
        </p:nvSpPr>
        <p:spPr>
          <a:xfrm>
            <a:off x="851310" y="380160"/>
            <a:ext cx="5206800" cy="744900"/>
          </a:xfrm>
          <a:prstGeom prst="rect">
            <a:avLst/>
          </a:prstGeom>
          <a:noFill/>
          <a:ln>
            <a:noFill/>
          </a:ln>
        </p:spPr>
        <p:txBody>
          <a:bodyPr spcFirstLastPara="1" wrap="square" lIns="121775" tIns="121775" rIns="121775" bIns="121775" anchor="t" anchorCtr="0">
            <a:noAutofit/>
          </a:bodyPr>
          <a:lstStyle/>
          <a:p>
            <a:pPr marL="0" marR="0" lvl="0" indent="0" algn="l" rtl="0">
              <a:lnSpc>
                <a:spcPct val="80000"/>
              </a:lnSpc>
              <a:spcBef>
                <a:spcPts val="0"/>
              </a:spcBef>
              <a:spcAft>
                <a:spcPts val="0"/>
              </a:spcAft>
              <a:buClr>
                <a:srgbClr val="000000"/>
              </a:buClr>
              <a:buSzPts val="3300"/>
              <a:buFont typeface="Arial"/>
              <a:buNone/>
            </a:pPr>
            <a:r>
              <a:rPr lang="es" sz="3300" b="1" i="0" u="none" strike="noStrike" cap="none">
                <a:solidFill>
                  <a:srgbClr val="FFFFFF"/>
                </a:solidFill>
                <a:latin typeface="Ubuntu"/>
                <a:ea typeface="Ubuntu"/>
                <a:cs typeface="Ubuntu"/>
                <a:sym typeface="Ubuntu"/>
              </a:rPr>
              <a:t>¡A practicar!</a:t>
            </a:r>
            <a:endParaRPr sz="3300" b="0" i="0" u="none" strike="noStrike" cap="none">
              <a:solidFill>
                <a:srgbClr val="000000"/>
              </a:solidFill>
              <a:latin typeface="Arial"/>
              <a:ea typeface="Arial"/>
              <a:cs typeface="Arial"/>
              <a:sym typeface="Arial"/>
            </a:endParaRPr>
          </a:p>
        </p:txBody>
      </p:sp>
      <p:cxnSp>
        <p:nvCxnSpPr>
          <p:cNvPr id="568" name="Google Shape;568;p5"/>
          <p:cNvCxnSpPr/>
          <p:nvPr/>
        </p:nvCxnSpPr>
        <p:spPr>
          <a:xfrm rot="10800000" flipH="1">
            <a:off x="324000" y="959850"/>
            <a:ext cx="7867500" cy="5400"/>
          </a:xfrm>
          <a:prstGeom prst="straightConnector1">
            <a:avLst/>
          </a:prstGeom>
          <a:noFill/>
          <a:ln w="9525" cap="flat" cmpd="sng">
            <a:solidFill>
              <a:srgbClr val="C00000"/>
            </a:solidFill>
            <a:prstDash val="solid"/>
            <a:round/>
            <a:headEnd type="none" w="sm" len="sm"/>
            <a:tailEnd type="none" w="sm" len="sm"/>
          </a:ln>
        </p:spPr>
      </p:cxnSp>
      <p:pic>
        <p:nvPicPr>
          <p:cNvPr id="569" name="Google Shape;569;p5"/>
          <p:cNvPicPr preferRelativeResize="0"/>
          <p:nvPr/>
        </p:nvPicPr>
        <p:blipFill rotWithShape="1">
          <a:blip r:embed="rId4">
            <a:alphaModFix/>
          </a:blip>
          <a:srcRect/>
          <a:stretch/>
        </p:blipFill>
        <p:spPr>
          <a:xfrm>
            <a:off x="1959120" y="959850"/>
            <a:ext cx="3442771" cy="197262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73"/>
        <p:cNvGrpSpPr/>
        <p:nvPr/>
      </p:nvGrpSpPr>
      <p:grpSpPr>
        <a:xfrm>
          <a:off x="0" y="0"/>
          <a:ext cx="0" cy="0"/>
          <a:chOff x="0" y="0"/>
          <a:chExt cx="0" cy="0"/>
        </a:xfrm>
      </p:grpSpPr>
      <p:sp>
        <p:nvSpPr>
          <p:cNvPr id="574" name="Google Shape;574;p6"/>
          <p:cNvSpPr/>
          <p:nvPr/>
        </p:nvSpPr>
        <p:spPr>
          <a:xfrm>
            <a:off x="7250040" y="-760860"/>
            <a:ext cx="2447700" cy="2434200"/>
          </a:xfrm>
          <a:prstGeom prst="ellipse">
            <a:avLst/>
          </a:prstGeom>
          <a:solidFill>
            <a:srgbClr val="C00000">
              <a:alpha val="9411"/>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75" name="Google Shape;575;p6"/>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576" name="Google Shape;576;p6"/>
          <p:cNvSpPr/>
          <p:nvPr/>
        </p:nvSpPr>
        <p:spPr>
          <a:xfrm>
            <a:off x="278100" y="-2"/>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i="0" u="none" strike="noStrike" cap="none">
                <a:solidFill>
                  <a:srgbClr val="110741"/>
                </a:solidFill>
                <a:latin typeface="Ubuntu"/>
                <a:ea typeface="Ubuntu"/>
                <a:cs typeface="Ubuntu"/>
                <a:sym typeface="Ubuntu"/>
              </a:rPr>
              <a:t>Ejercicios con </a:t>
            </a:r>
            <a:r>
              <a:rPr lang="es" sz="2000" b="1" i="1" u="none" strike="noStrike" cap="none">
                <a:solidFill>
                  <a:srgbClr val="110741"/>
                </a:solidFill>
                <a:latin typeface="Ubuntu"/>
                <a:ea typeface="Ubuntu"/>
                <a:cs typeface="Ubuntu"/>
                <a:sym typeface="Ubuntu"/>
              </a:rPr>
              <a:t>Series</a:t>
            </a:r>
            <a:r>
              <a:rPr lang="es" sz="2000" b="1" i="0" u="none" strike="noStrike" cap="none">
                <a:solidFill>
                  <a:srgbClr val="110741"/>
                </a:solidFill>
                <a:latin typeface="Ubuntu"/>
                <a:ea typeface="Ubuntu"/>
                <a:cs typeface="Ubuntu"/>
                <a:sym typeface="Ubuntu"/>
              </a:rPr>
              <a:t> </a:t>
            </a:r>
            <a:endParaRPr sz="2000" b="0" i="0" u="none" strike="noStrike" cap="none">
              <a:solidFill>
                <a:srgbClr val="000000"/>
              </a:solidFill>
              <a:latin typeface="Arial"/>
              <a:ea typeface="Arial"/>
              <a:cs typeface="Arial"/>
              <a:sym typeface="Arial"/>
            </a:endParaRPr>
          </a:p>
        </p:txBody>
      </p:sp>
      <p:sp>
        <p:nvSpPr>
          <p:cNvPr id="577" name="Google Shape;577;p6"/>
          <p:cNvSpPr/>
          <p:nvPr/>
        </p:nvSpPr>
        <p:spPr>
          <a:xfrm>
            <a:off x="336950" y="1231759"/>
            <a:ext cx="8391600" cy="2504700"/>
          </a:xfrm>
          <a:prstGeom prst="rect">
            <a:avLst/>
          </a:prstGeom>
          <a:noFill/>
          <a:ln>
            <a:noFill/>
          </a:ln>
        </p:spPr>
        <p:txBody>
          <a:bodyPr spcFirstLastPara="1" wrap="square" lIns="67500" tIns="33750" rIns="67500" bIns="33750" anchor="t" anchorCtr="0">
            <a:noAutofit/>
          </a:bodyPr>
          <a:lstStyle/>
          <a:p>
            <a:pPr marL="457200" lvl="0" indent="-317500" algn="l" rtl="0">
              <a:spcBef>
                <a:spcPts val="0"/>
              </a:spcBef>
              <a:spcAft>
                <a:spcPts val="0"/>
              </a:spcAft>
              <a:buSzPts val="1400"/>
              <a:buFont typeface="Calibri"/>
              <a:buChar char="●"/>
            </a:pPr>
            <a:r>
              <a:rPr lang="es">
                <a:latin typeface="Calibri"/>
                <a:ea typeface="Calibri"/>
                <a:cs typeface="Calibri"/>
                <a:sym typeface="Calibri"/>
              </a:rPr>
              <a:t>brand = ['Camp', 'Camp', 'Petzl', 'Petzl', 'Edelrid', 'Edelrid', 'Edelrid’, 'Black Diamond', 'Black Diamond', 'Mammut']</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
                <a:latin typeface="Calibri"/>
                <a:ea typeface="Calibri"/>
                <a:cs typeface="Calibri"/>
                <a:sym typeface="Calibri"/>
              </a:rPr>
              <a:t>models = ['Energy', 'Jasper', 'Simba', 'Adjama New', 'Moe', 'Orion', 'Leaf','Xenes', 'Chaos', 'Ophir']</a:t>
            </a:r>
            <a:endParaRPr>
              <a:latin typeface="Calibri"/>
              <a:ea typeface="Calibri"/>
              <a:cs typeface="Calibri"/>
              <a:sym typeface="Calibri"/>
            </a:endParaRPr>
          </a:p>
          <a:p>
            <a:pPr marL="457200" lvl="0" indent="-317500" algn="l" rtl="0">
              <a:spcBef>
                <a:spcPts val="0"/>
              </a:spcBef>
              <a:spcAft>
                <a:spcPts val="0"/>
              </a:spcAft>
              <a:buSzPts val="1400"/>
              <a:buFont typeface="Calibri"/>
              <a:buChar char="●"/>
            </a:pPr>
            <a:r>
              <a:rPr lang="es">
                <a:latin typeface="Calibri"/>
                <a:ea typeface="Calibri"/>
                <a:cs typeface="Calibri"/>
                <a:sym typeface="Calibri"/>
              </a:rPr>
              <a:t>prices = [39.90, 56.00, 45.00, 75.00, 49.90, 99.90, 65.00, 119.90, 99.90, 55.00]</a:t>
            </a:r>
            <a:endParaRPr>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s">
                <a:latin typeface="Calibri"/>
                <a:ea typeface="Calibri"/>
                <a:cs typeface="Calibri"/>
                <a:sym typeface="Calibri"/>
              </a:rPr>
              <a:t>Crea las listas brand, models y prices citadas anteriormente.</a:t>
            </a:r>
            <a:endParaRPr>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s">
                <a:latin typeface="Calibri"/>
                <a:ea typeface="Calibri"/>
                <a:cs typeface="Calibri"/>
                <a:sym typeface="Calibri"/>
              </a:rPr>
              <a:t>Define una Series en la que models sean los índices y prices los valores</a:t>
            </a:r>
            <a:endParaRPr>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s">
                <a:latin typeface="Calibri"/>
                <a:ea typeface="Calibri"/>
                <a:cs typeface="Calibri"/>
                <a:sym typeface="Calibri"/>
              </a:rPr>
              <a:t>Muestra los modelos con el precio menor que 70 euros.</a:t>
            </a:r>
            <a:endParaRPr>
              <a:latin typeface="Calibri"/>
              <a:ea typeface="Calibri"/>
              <a:cs typeface="Calibri"/>
              <a:sym typeface="Calibri"/>
            </a:endParaRPr>
          </a:p>
          <a:p>
            <a:pPr marL="457200" lvl="0" indent="-317500" algn="l" rtl="0">
              <a:spcBef>
                <a:spcPts val="0"/>
              </a:spcBef>
              <a:spcAft>
                <a:spcPts val="0"/>
              </a:spcAft>
              <a:buSzPts val="1400"/>
              <a:buFont typeface="Calibri"/>
              <a:buAutoNum type="arabicPeriod"/>
            </a:pPr>
            <a:r>
              <a:rPr lang="es">
                <a:latin typeface="Calibri"/>
                <a:ea typeface="Calibri"/>
                <a:cs typeface="Calibri"/>
                <a:sym typeface="Calibri"/>
              </a:rPr>
              <a:t>Define una nueva Series que contenta el precio original para todos los productos excepto para la marca (brand) “Edelrid”, a la que hay que realizarle el 10% de descuento.</a:t>
            </a:r>
            <a:endParaRPr>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p:txBody>
      </p:sp>
      <p:pic>
        <p:nvPicPr>
          <p:cNvPr id="578" name="Google Shape;578;p6"/>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g2abca6009ec_0_324"/>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584" name="Google Shape;584;g2abca6009ec_0_324"/>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585" name="Google Shape;585;g2abca6009ec_0_324"/>
          <p:cNvSpPr/>
          <p:nvPr/>
        </p:nvSpPr>
        <p:spPr>
          <a:xfrm>
            <a:off x="278100" y="-2"/>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i="0" u="none" strike="noStrike" cap="none">
                <a:solidFill>
                  <a:srgbClr val="110741"/>
                </a:solidFill>
                <a:latin typeface="Ubuntu"/>
                <a:ea typeface="Ubuntu"/>
                <a:cs typeface="Ubuntu"/>
                <a:sym typeface="Ubuntu"/>
              </a:rPr>
              <a:t>Ejercicios con </a:t>
            </a:r>
            <a:r>
              <a:rPr lang="es" sz="2000" b="1" i="1">
                <a:solidFill>
                  <a:srgbClr val="110741"/>
                </a:solidFill>
                <a:latin typeface="Ubuntu"/>
                <a:ea typeface="Ubuntu"/>
                <a:cs typeface="Ubuntu"/>
                <a:sym typeface="Ubuntu"/>
              </a:rPr>
              <a:t>DataFrame</a:t>
            </a:r>
            <a:endParaRPr sz="2000" b="0" i="0" u="none" strike="noStrike" cap="none">
              <a:solidFill>
                <a:srgbClr val="000000"/>
              </a:solidFill>
              <a:latin typeface="Arial"/>
              <a:ea typeface="Arial"/>
              <a:cs typeface="Arial"/>
              <a:sym typeface="Arial"/>
            </a:endParaRPr>
          </a:p>
        </p:txBody>
      </p:sp>
      <p:sp>
        <p:nvSpPr>
          <p:cNvPr id="586" name="Google Shape;586;g2abca6009ec_0_324"/>
          <p:cNvSpPr/>
          <p:nvPr/>
        </p:nvSpPr>
        <p:spPr>
          <a:xfrm>
            <a:off x="336950" y="719826"/>
            <a:ext cx="8391600" cy="4305900"/>
          </a:xfrm>
          <a:prstGeom prst="rect">
            <a:avLst/>
          </a:prstGeom>
          <a:noFill/>
          <a:ln>
            <a:noFill/>
          </a:ln>
        </p:spPr>
        <p:txBody>
          <a:bodyPr spcFirstLastPara="1" wrap="square" lIns="67500" tIns="33750" rIns="67500" bIns="33750" anchor="t" anchorCtr="0">
            <a:noAutofit/>
          </a:bodyPr>
          <a:lstStyle/>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Usando las listas brands, models y prices de los ejercios anterior. Crear un DataFrame llamado que almacene toda esta información en tres columnas (brand, model y price) y los índices los genere automáticamente.</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Mostrar la columna “Brand”.</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Muestra la quinta fila.</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Modifica el precio del modelo “Energy” a 9999.</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Crea una nueva columna “Discount” con el valor 50 para cada fila.</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Usando el DataFrame del Ejercicio 5, crea un nuevo DataFrame que añada las columnas “Sales” y “Total”.</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Borra la primera y séptima fila.</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Borra la primera y tercera columna.</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Muestra la información para la marca “Edelrid”</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Muestra todos los valores con un precio mayor que 70.</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Cree una lista con 10 número aleatorios entre 0 y 500 y añadelo como valor de la columna “Sales”.</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Calcula el valor de la columna “Total” del resultado de multiplicar el precio y las ventas.</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Muestra la información del DataFrame ordenado por ventas.</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Usando la función apply cambia el formato a dos decimales.</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Muestra la principal información de las variables estadísticas de las columnas de tipo numérico.</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Muestra la principal información de las variables estadísticas de las columnas de tipo categórico.</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Muestra si hay algún valor nulo.</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Calcula el número de productos para cada marca.</a:t>
            </a:r>
            <a:endParaRPr sz="1300">
              <a:latin typeface="Calibri"/>
              <a:ea typeface="Calibri"/>
              <a:cs typeface="Calibri"/>
              <a:sym typeface="Calibri"/>
            </a:endParaRPr>
          </a:p>
          <a:p>
            <a:pPr marL="457200" lvl="0" indent="-311150" algn="l" rtl="0">
              <a:spcBef>
                <a:spcPts val="0"/>
              </a:spcBef>
              <a:spcAft>
                <a:spcPts val="0"/>
              </a:spcAft>
              <a:buSzPts val="1300"/>
              <a:buFont typeface="Calibri"/>
              <a:buAutoNum type="arabicPeriod"/>
            </a:pPr>
            <a:r>
              <a:rPr lang="es" sz="1300">
                <a:latin typeface="Calibri"/>
                <a:ea typeface="Calibri"/>
                <a:cs typeface="Calibri"/>
                <a:sym typeface="Calibri"/>
              </a:rPr>
              <a:t>Guarda la información del DataFrame en un fichero xlsx.</a:t>
            </a:r>
            <a:endParaRPr sz="1300">
              <a:latin typeface="Calibri"/>
              <a:ea typeface="Calibri"/>
              <a:cs typeface="Calibri"/>
              <a:sym typeface="Calibri"/>
            </a:endParaRPr>
          </a:p>
          <a:p>
            <a:pPr marL="0" lvl="0" indent="0" algn="l" rtl="0">
              <a:spcBef>
                <a:spcPts val="0"/>
              </a:spcBef>
              <a:spcAft>
                <a:spcPts val="0"/>
              </a:spcAft>
              <a:buNone/>
            </a:pPr>
            <a:endParaRPr>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p:txBody>
      </p:sp>
      <p:pic>
        <p:nvPicPr>
          <p:cNvPr id="587" name="Google Shape;587;g2abca6009ec_0_324"/>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7"/>
          <p:cNvSpPr/>
          <p:nvPr/>
        </p:nvSpPr>
        <p:spPr>
          <a:xfrm>
            <a:off x="442260" y="3853440"/>
            <a:ext cx="8258100" cy="5706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4500"/>
              <a:buFont typeface="Arial"/>
              <a:buNone/>
            </a:pPr>
            <a:r>
              <a:rPr lang="es" sz="4500" b="1" i="0" u="none" strike="noStrike" cap="none">
                <a:solidFill>
                  <a:srgbClr val="110741"/>
                </a:solidFill>
                <a:latin typeface="Ubuntu"/>
                <a:ea typeface="Ubuntu"/>
                <a:cs typeface="Ubuntu"/>
                <a:sym typeface="Ubuntu"/>
              </a:rPr>
              <a:t>Gracias!</a:t>
            </a:r>
            <a:endParaRPr sz="4500" b="0" i="0" u="none" strike="noStrike" cap="none">
              <a:solidFill>
                <a:srgbClr val="000000"/>
              </a:solidFill>
              <a:latin typeface="Arial"/>
              <a:ea typeface="Arial"/>
              <a:cs typeface="Arial"/>
              <a:sym typeface="Arial"/>
            </a:endParaRPr>
          </a:p>
        </p:txBody>
      </p:sp>
      <p:sp>
        <p:nvSpPr>
          <p:cNvPr id="593" name="Google Shape;593;p7"/>
          <p:cNvSpPr/>
          <p:nvPr/>
        </p:nvSpPr>
        <p:spPr>
          <a:xfrm>
            <a:off x="2024730" y="1522530"/>
            <a:ext cx="5093400" cy="1885500"/>
          </a:xfrm>
          <a:prstGeom prst="rect">
            <a:avLst/>
          </a:prstGeom>
          <a:noFill/>
          <a:ln>
            <a:noFill/>
          </a:ln>
        </p:spPr>
        <p:txBody>
          <a:bodyPr spcFirstLastPara="1" wrap="square" lIns="67500" tIns="33750" rIns="67500" bIns="33750" anchor="t" anchorCtr="0">
            <a:noAutofit/>
          </a:bodyPr>
          <a:lstStyle/>
          <a:p>
            <a:pPr marL="0" marR="0" lvl="0" indent="0" algn="ctr" rtl="0">
              <a:lnSpc>
                <a:spcPct val="90000"/>
              </a:lnSpc>
              <a:spcBef>
                <a:spcPts val="0"/>
              </a:spcBef>
              <a:spcAft>
                <a:spcPts val="0"/>
              </a:spcAft>
              <a:buClr>
                <a:srgbClr val="000000"/>
              </a:buClr>
              <a:buSzPts val="3600"/>
              <a:buFont typeface="Arial"/>
              <a:buNone/>
            </a:pPr>
            <a:r>
              <a:rPr lang="es" sz="3600" b="1" i="0" u="none" strike="noStrike" cap="none">
                <a:solidFill>
                  <a:srgbClr val="C00000"/>
                </a:solidFill>
                <a:latin typeface="Ubuntu"/>
                <a:ea typeface="Ubuntu"/>
                <a:cs typeface="Ubuntu"/>
                <a:sym typeface="Ubuntu"/>
              </a:rPr>
              <a:t>TOGETHER</a:t>
            </a:r>
            <a:endParaRPr sz="3600" b="0" i="0" u="none" strike="noStrike" cap="none">
              <a:solidFill>
                <a:srgbClr val="000000"/>
              </a:solidFill>
              <a:latin typeface="Arial"/>
              <a:ea typeface="Arial"/>
              <a:cs typeface="Arial"/>
              <a:sym typeface="Arial"/>
            </a:endParaRPr>
          </a:p>
          <a:p>
            <a:pPr marL="0" marR="0" lvl="0" indent="0" algn="ctr" rtl="0">
              <a:lnSpc>
                <a:spcPct val="90000"/>
              </a:lnSpc>
              <a:spcBef>
                <a:spcPts val="700"/>
              </a:spcBef>
              <a:spcAft>
                <a:spcPts val="0"/>
              </a:spcAft>
              <a:buClr>
                <a:srgbClr val="000000"/>
              </a:buClr>
              <a:buSzPts val="3600"/>
              <a:buFont typeface="Arial"/>
              <a:buNone/>
            </a:pPr>
            <a:r>
              <a:rPr lang="es" sz="3600" b="1" i="0" u="none" strike="noStrike" cap="none">
                <a:solidFill>
                  <a:srgbClr val="EE7600"/>
                </a:solidFill>
                <a:latin typeface="Ubuntu"/>
                <a:ea typeface="Ubuntu"/>
                <a:cs typeface="Ubuntu"/>
                <a:sym typeface="Ubuntu"/>
              </a:rPr>
              <a:t>WE ARE</a:t>
            </a:r>
            <a:r>
              <a:rPr lang="es" sz="3600" b="1" i="0" u="none" strike="noStrike" cap="none">
                <a:solidFill>
                  <a:srgbClr val="FA8129"/>
                </a:solidFill>
                <a:latin typeface="Ubuntu"/>
                <a:ea typeface="Ubuntu"/>
                <a:cs typeface="Ubuntu"/>
                <a:sym typeface="Ubuntu"/>
              </a:rPr>
              <a:t> </a:t>
            </a:r>
            <a:endParaRPr sz="3600" b="0" i="0" u="none" strike="noStrike" cap="none">
              <a:solidFill>
                <a:srgbClr val="000000"/>
              </a:solidFill>
              <a:latin typeface="Arial"/>
              <a:ea typeface="Arial"/>
              <a:cs typeface="Arial"/>
              <a:sym typeface="Arial"/>
            </a:endParaRPr>
          </a:p>
          <a:p>
            <a:pPr marL="0" marR="0" lvl="0" indent="0" algn="ctr" rtl="0">
              <a:lnSpc>
                <a:spcPct val="90000"/>
              </a:lnSpc>
              <a:spcBef>
                <a:spcPts val="700"/>
              </a:spcBef>
              <a:spcAft>
                <a:spcPts val="0"/>
              </a:spcAft>
              <a:buClr>
                <a:srgbClr val="000000"/>
              </a:buClr>
              <a:buSzPts val="3600"/>
              <a:buFont typeface="Arial"/>
              <a:buNone/>
            </a:pPr>
            <a:r>
              <a:rPr lang="es" sz="3600" b="1" i="0" u="none" strike="noStrike" cap="none">
                <a:solidFill>
                  <a:srgbClr val="439DD9"/>
                </a:solidFill>
                <a:latin typeface="Ubuntu"/>
                <a:ea typeface="Ubuntu"/>
                <a:cs typeface="Ubuntu"/>
                <a:sym typeface="Ubuntu"/>
              </a:rPr>
              <a:t>STRONGER.</a:t>
            </a:r>
            <a:endParaRPr sz="3600" b="0" i="0" u="none" strike="noStrike" cap="none">
              <a:solidFill>
                <a:srgbClr val="000000"/>
              </a:solidFill>
              <a:latin typeface="Arial"/>
              <a:ea typeface="Arial"/>
              <a:cs typeface="Arial"/>
              <a:sym typeface="Arial"/>
            </a:endParaRPr>
          </a:p>
        </p:txBody>
      </p:sp>
      <p:grpSp>
        <p:nvGrpSpPr>
          <p:cNvPr id="594" name="Google Shape;594;p7"/>
          <p:cNvGrpSpPr/>
          <p:nvPr/>
        </p:nvGrpSpPr>
        <p:grpSpPr>
          <a:xfrm>
            <a:off x="353160" y="216540"/>
            <a:ext cx="1888110" cy="420975"/>
            <a:chOff x="470880" y="288720"/>
            <a:chExt cx="2517480" cy="561300"/>
          </a:xfrm>
        </p:grpSpPr>
        <p:pic>
          <p:nvPicPr>
            <p:cNvPr id="595" name="Google Shape;595;p7"/>
            <p:cNvPicPr preferRelativeResize="0"/>
            <p:nvPr/>
          </p:nvPicPr>
          <p:blipFill rotWithShape="1">
            <a:blip r:embed="rId3">
              <a:alphaModFix/>
            </a:blip>
            <a:srcRect/>
            <a:stretch/>
          </p:blipFill>
          <p:spPr>
            <a:xfrm>
              <a:off x="470880" y="355320"/>
              <a:ext cx="321840" cy="398520"/>
            </a:xfrm>
            <a:prstGeom prst="rect">
              <a:avLst/>
            </a:prstGeom>
            <a:noFill/>
            <a:ln>
              <a:noFill/>
            </a:ln>
          </p:spPr>
        </p:pic>
        <p:sp>
          <p:nvSpPr>
            <p:cNvPr id="596" name="Google Shape;596;p7"/>
            <p:cNvSpPr/>
            <p:nvPr/>
          </p:nvSpPr>
          <p:spPr>
            <a:xfrm>
              <a:off x="785160" y="288720"/>
              <a:ext cx="2203200" cy="561300"/>
            </a:xfrm>
            <a:prstGeom prst="rect">
              <a:avLst/>
            </a:prstGeom>
            <a:noFill/>
            <a:ln>
              <a:noFill/>
            </a:ln>
          </p:spPr>
          <p:txBody>
            <a:bodyPr spcFirstLastPara="1" wrap="square" lIns="121775" tIns="61025" rIns="121775" bIns="610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i="0" u="none" strike="noStrike" cap="none">
                  <a:solidFill>
                    <a:srgbClr val="110741"/>
                  </a:solidFill>
                  <a:latin typeface="Ubuntu"/>
                  <a:ea typeface="Ubuntu"/>
                  <a:cs typeface="Ubuntu"/>
                  <a:sym typeface="Ubuntu"/>
                </a:rPr>
                <a:t>World</a:t>
              </a:r>
              <a:r>
                <a:rPr lang="es" sz="2000" b="1" i="0" u="none" strike="noStrike" cap="none">
                  <a:solidFill>
                    <a:srgbClr val="C00000"/>
                  </a:solidFill>
                  <a:latin typeface="Ubuntu"/>
                  <a:ea typeface="Ubuntu"/>
                  <a:cs typeface="Ubuntu"/>
                  <a:sym typeface="Ubuntu"/>
                </a:rPr>
                <a:t>.</a:t>
              </a:r>
              <a:endParaRPr sz="2000" b="0" i="0" u="none" strike="noStrike" cap="none">
                <a:solidFill>
                  <a:srgbClr val="000000"/>
                </a:solidFill>
                <a:latin typeface="Arial"/>
                <a:ea typeface="Arial"/>
                <a:cs typeface="Arial"/>
                <a:sym typeface="Arial"/>
              </a:endParaRPr>
            </a:p>
          </p:txBody>
        </p:sp>
      </p:grpSp>
      <p:sp>
        <p:nvSpPr>
          <p:cNvPr id="597" name="Google Shape;597;p7"/>
          <p:cNvSpPr/>
          <p:nvPr/>
        </p:nvSpPr>
        <p:spPr>
          <a:xfrm>
            <a:off x="4110480" y="4641840"/>
            <a:ext cx="922200" cy="327600"/>
          </a:xfrm>
          <a:prstGeom prst="rect">
            <a:avLst/>
          </a:prstGeom>
          <a:noFill/>
          <a:ln>
            <a:noFill/>
          </a:ln>
        </p:spPr>
        <p:txBody>
          <a:bodyPr spcFirstLastPara="1" wrap="square" lIns="91525" tIns="45625" rIns="91525" bIns="45625" anchor="t" anchorCtr="0">
            <a:noAutofit/>
          </a:bodyPr>
          <a:lstStyle/>
          <a:p>
            <a:pPr marL="0" marR="0" lvl="0" indent="0" algn="ctr" rtl="0">
              <a:lnSpc>
                <a:spcPct val="90000"/>
              </a:lnSpc>
              <a:spcBef>
                <a:spcPts val="0"/>
              </a:spcBef>
              <a:spcAft>
                <a:spcPts val="0"/>
              </a:spcAft>
              <a:buClr>
                <a:srgbClr val="000000"/>
              </a:buClr>
              <a:buSzPts val="1400"/>
              <a:buFont typeface="Arial"/>
              <a:buNone/>
            </a:pPr>
            <a:r>
              <a:rPr lang="es" sz="1400" b="1" i="0" u="none" strike="noStrike" cap="none">
                <a:solidFill>
                  <a:srgbClr val="C00000"/>
                </a:solidFill>
                <a:latin typeface="Ubuntu"/>
                <a:ea typeface="Ubuntu"/>
                <a:cs typeface="Ubuntu"/>
                <a:sym typeface="Ubuntu"/>
              </a:rPr>
              <a:t>n.world</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g2abca6009ec_0_14"/>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81" name="Google Shape;281;g2abca6009ec_0_14"/>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282" name="Google Shape;282;g2abca6009ec_0_14"/>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Principales características</a:t>
            </a:r>
            <a:endParaRPr sz="2000" b="0" i="0" u="none" strike="noStrike" cap="none">
              <a:solidFill>
                <a:srgbClr val="000000"/>
              </a:solidFill>
              <a:latin typeface="Arial"/>
              <a:ea typeface="Arial"/>
              <a:cs typeface="Arial"/>
              <a:sym typeface="Arial"/>
            </a:endParaRPr>
          </a:p>
        </p:txBody>
      </p:sp>
      <p:sp>
        <p:nvSpPr>
          <p:cNvPr id="283" name="Google Shape;283;g2abca6009ec_0_14"/>
          <p:cNvSpPr/>
          <p:nvPr/>
        </p:nvSpPr>
        <p:spPr>
          <a:xfrm>
            <a:off x="336950" y="1425950"/>
            <a:ext cx="8391600" cy="1675800"/>
          </a:xfrm>
          <a:prstGeom prst="rect">
            <a:avLst/>
          </a:prstGeom>
          <a:noFill/>
          <a:ln>
            <a:noFill/>
          </a:ln>
        </p:spPr>
        <p:txBody>
          <a:bodyPr spcFirstLastPara="1" wrap="square" lIns="67500" tIns="33750" rIns="67500" bIns="33750" anchor="t" anchorCtr="0">
            <a:noAutofit/>
          </a:bodyPr>
          <a:lstStyle/>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Introduce novedosas estructuras de datos construidas sobre los arrays de NumPy, incorporando funcionalidades adicionales.</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Facilita la lectura y escritura sencilla de archivos en formatos CSV, Excel y bases de datos SQL.</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Proporciona acceso a los datos mediante índices o nombres para filas y columnas.</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Suministra métodos para la reorganización, división y combinación eficientes de conjuntos de datos.</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Habilita la manipulación de series temporales.</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Ejecuta todas estas operaciones con un alto grado de eficiencia.</a:t>
            </a:r>
            <a:endParaRPr>
              <a:latin typeface="Calibri"/>
              <a:ea typeface="Calibri"/>
              <a:cs typeface="Calibri"/>
              <a:sym typeface="Calibri"/>
            </a:endParaRPr>
          </a:p>
        </p:txBody>
      </p:sp>
      <p:pic>
        <p:nvPicPr>
          <p:cNvPr id="284" name="Google Shape;284;g2abca6009ec_0_14"/>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g2abca6009ec_0_22"/>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90" name="Google Shape;290;g2abca6009ec_0_22"/>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291" name="Google Shape;291;g2abca6009ec_0_22"/>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Tipos de datos</a:t>
            </a:r>
            <a:endParaRPr sz="2000" b="0" i="0" u="none" strike="noStrike" cap="none">
              <a:solidFill>
                <a:srgbClr val="000000"/>
              </a:solidFill>
              <a:latin typeface="Arial"/>
              <a:ea typeface="Arial"/>
              <a:cs typeface="Arial"/>
              <a:sym typeface="Arial"/>
            </a:endParaRPr>
          </a:p>
        </p:txBody>
      </p:sp>
      <p:sp>
        <p:nvSpPr>
          <p:cNvPr id="292" name="Google Shape;292;g2abca6009ec_0_22"/>
          <p:cNvSpPr/>
          <p:nvPr/>
        </p:nvSpPr>
        <p:spPr>
          <a:xfrm>
            <a:off x="336950" y="1380750"/>
            <a:ext cx="8391600" cy="1753800"/>
          </a:xfrm>
          <a:prstGeom prst="rect">
            <a:avLst/>
          </a:prstGeom>
          <a:noFill/>
          <a:ln>
            <a:noFill/>
          </a:ln>
        </p:spPr>
        <p:txBody>
          <a:bodyPr spcFirstLastPara="1" wrap="square" lIns="67500" tIns="33750" rIns="67500" bIns="33750" anchor="t" anchorCtr="0">
            <a:noAutofit/>
          </a:bodyPr>
          <a:lstStyle/>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Pandas dispone de tres estructuras de datos diferentes:</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Series. Estructura de una dimensión.</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DataFrame. Estructura de dos dimensiones (tablas).</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Panel. Estructura de tres dimensiones (cubos).</a:t>
            </a: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endParaRPr>
              <a:latin typeface="Calibri"/>
              <a:ea typeface="Calibri"/>
              <a:cs typeface="Calibri"/>
              <a:sym typeface="Calibri"/>
            </a:endParaRPr>
          </a:p>
          <a:p>
            <a:pPr marL="0" marR="0" lvl="0" indent="0" algn="just" rtl="0">
              <a:lnSpc>
                <a:spcPct val="100000"/>
              </a:lnSpc>
              <a:spcBef>
                <a:spcPts val="0"/>
              </a:spcBef>
              <a:spcAft>
                <a:spcPts val="0"/>
              </a:spcAft>
              <a:buClr>
                <a:srgbClr val="000000"/>
              </a:buClr>
              <a:buSzPts val="1400"/>
              <a:buFont typeface="Arial"/>
              <a:buNone/>
            </a:pPr>
            <a:r>
              <a:rPr lang="es">
                <a:latin typeface="Calibri"/>
                <a:ea typeface="Calibri"/>
                <a:cs typeface="Calibri"/>
                <a:sym typeface="Calibri"/>
              </a:rPr>
              <a:t>Estas estructuras se construyen a partir de arrays de la librería NumPy, añadiendo nuevas funcionalidades.</a:t>
            </a:r>
            <a:endParaRPr>
              <a:latin typeface="Calibri"/>
              <a:ea typeface="Calibri"/>
              <a:cs typeface="Calibri"/>
              <a:sym typeface="Calibri"/>
            </a:endParaRPr>
          </a:p>
        </p:txBody>
      </p:sp>
      <p:pic>
        <p:nvPicPr>
          <p:cNvPr id="293" name="Google Shape;293;g2abca6009ec_0_22"/>
          <p:cNvPicPr preferRelativeResize="0"/>
          <p:nvPr/>
        </p:nvPicPr>
        <p:blipFill rotWithShape="1">
          <a:blip r:embed="rId3">
            <a:alphaModFix/>
          </a:blip>
          <a:srcRect/>
          <a:stretch/>
        </p:blipFill>
        <p:spPr>
          <a:xfrm>
            <a:off x="8068625" y="132724"/>
            <a:ext cx="597824" cy="4782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pic>
        <p:nvPicPr>
          <p:cNvPr id="298" name="Google Shape;298;g2abca6009ec_0_112"/>
          <p:cNvPicPr preferRelativeResize="0"/>
          <p:nvPr/>
        </p:nvPicPr>
        <p:blipFill rotWithShape="1">
          <a:blip r:embed="rId3">
            <a:alphaModFix/>
          </a:blip>
          <a:srcRect/>
          <a:stretch/>
        </p:blipFill>
        <p:spPr>
          <a:xfrm>
            <a:off x="-11880" y="-13500"/>
            <a:ext cx="9143552" cy="5156460"/>
          </a:xfrm>
          <a:prstGeom prst="rect">
            <a:avLst/>
          </a:prstGeom>
          <a:noFill/>
          <a:ln>
            <a:noFill/>
          </a:ln>
        </p:spPr>
      </p:pic>
      <p:sp>
        <p:nvSpPr>
          <p:cNvPr id="299" name="Google Shape;299;g2abca6009ec_0_112"/>
          <p:cNvSpPr/>
          <p:nvPr/>
        </p:nvSpPr>
        <p:spPr>
          <a:xfrm>
            <a:off x="851310" y="380160"/>
            <a:ext cx="5207100" cy="745500"/>
          </a:xfrm>
          <a:prstGeom prst="rect">
            <a:avLst/>
          </a:prstGeom>
          <a:noFill/>
          <a:ln>
            <a:noFill/>
          </a:ln>
        </p:spPr>
        <p:txBody>
          <a:bodyPr spcFirstLastPara="1" wrap="square" lIns="121775" tIns="121775" rIns="121775" bIns="121775" anchor="t" anchorCtr="0">
            <a:noAutofit/>
          </a:bodyPr>
          <a:lstStyle/>
          <a:p>
            <a:pPr marL="0" marR="0" lvl="0" indent="0" algn="l" rtl="0">
              <a:lnSpc>
                <a:spcPct val="80000"/>
              </a:lnSpc>
              <a:spcBef>
                <a:spcPts val="0"/>
              </a:spcBef>
              <a:spcAft>
                <a:spcPts val="0"/>
              </a:spcAft>
              <a:buClr>
                <a:srgbClr val="000000"/>
              </a:buClr>
              <a:buSzPts val="3300"/>
              <a:buFont typeface="Arial"/>
              <a:buNone/>
            </a:pPr>
            <a:r>
              <a:rPr lang="es" sz="3300" b="1" i="1">
                <a:solidFill>
                  <a:srgbClr val="FFFFFF"/>
                </a:solidFill>
                <a:latin typeface="Ubuntu"/>
                <a:ea typeface="Ubuntu"/>
                <a:cs typeface="Ubuntu"/>
                <a:sym typeface="Ubuntu"/>
              </a:rPr>
              <a:t>Series</a:t>
            </a:r>
            <a:endParaRPr sz="3300" b="0" i="1" u="none" strike="noStrike" cap="none">
              <a:solidFill>
                <a:srgbClr val="000000"/>
              </a:solidFill>
              <a:latin typeface="Arial"/>
              <a:ea typeface="Arial"/>
              <a:cs typeface="Arial"/>
              <a:sym typeface="Arial"/>
            </a:endParaRPr>
          </a:p>
        </p:txBody>
      </p:sp>
      <p:cxnSp>
        <p:nvCxnSpPr>
          <p:cNvPr id="300" name="Google Shape;300;g2abca6009ec_0_112"/>
          <p:cNvCxnSpPr/>
          <p:nvPr/>
        </p:nvCxnSpPr>
        <p:spPr>
          <a:xfrm rot="10800000" flipH="1">
            <a:off x="324000" y="959910"/>
            <a:ext cx="7866900" cy="4800"/>
          </a:xfrm>
          <a:prstGeom prst="straightConnector1">
            <a:avLst/>
          </a:prstGeom>
          <a:noFill/>
          <a:ln w="9525" cap="flat" cmpd="sng">
            <a:solidFill>
              <a:srgbClr val="C00000"/>
            </a:solidFill>
            <a:prstDash val="solid"/>
            <a:round/>
            <a:headEnd type="none" w="sm" len="sm"/>
            <a:tailEnd type="none" w="sm" len="sm"/>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g2abca6009ec_0_30"/>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06" name="Google Shape;306;g2abca6009ec_0_30"/>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307" name="Google Shape;307;g2abca6009ec_0_30"/>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Clase </a:t>
            </a:r>
            <a:r>
              <a:rPr lang="es" sz="2000" b="1" i="1">
                <a:solidFill>
                  <a:srgbClr val="110741"/>
                </a:solidFill>
                <a:latin typeface="Ubuntu"/>
                <a:ea typeface="Ubuntu"/>
                <a:cs typeface="Ubuntu"/>
                <a:sym typeface="Ubuntu"/>
              </a:rPr>
              <a:t>Series</a:t>
            </a:r>
            <a:endParaRPr sz="2000" b="0" i="1" u="none" strike="noStrike" cap="none">
              <a:solidFill>
                <a:srgbClr val="000000"/>
              </a:solidFill>
              <a:latin typeface="Arial"/>
              <a:ea typeface="Arial"/>
              <a:cs typeface="Arial"/>
              <a:sym typeface="Arial"/>
            </a:endParaRPr>
          </a:p>
        </p:txBody>
      </p:sp>
      <p:sp>
        <p:nvSpPr>
          <p:cNvPr id="308" name="Google Shape;308;g2abca6009ec_0_30"/>
          <p:cNvSpPr/>
          <p:nvPr/>
        </p:nvSpPr>
        <p:spPr>
          <a:xfrm>
            <a:off x="336950" y="837000"/>
            <a:ext cx="4760700" cy="3122100"/>
          </a:xfrm>
          <a:prstGeom prst="rect">
            <a:avLst/>
          </a:prstGeom>
          <a:noFill/>
          <a:ln>
            <a:noFill/>
          </a:ln>
        </p:spPr>
        <p:txBody>
          <a:bodyPr spcFirstLastPara="1" wrap="square" lIns="67500" tIns="33750" rIns="67500" bIns="33750" anchor="t" anchorCtr="0">
            <a:noAutofit/>
          </a:bodyPr>
          <a:lstStyle/>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La clase pandas.Series representa objetos tipo array con un índice asociado.</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Puede ser conceptualizada como un diccionario ordenado de tamaño fijo, donde los valores son un ndarray de NumPy, asegurando que todos tengan el mismo tipo.</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Es posible construir una serie a partir de cualquier objeto de tipo colección, como una lista o un array. Una serie incluye una lista de valores (values) y sus correspondientes índices (index).</a:t>
            </a: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Los valores se almacenan en un ndarray de NumPy, mientras que los índices se guardan como un objeto de la clase pandas.Index, caracterizados por ser inmutables, es decir, no pueden ser modificados.</a:t>
            </a:r>
            <a:endParaRPr>
              <a:latin typeface="Calibri"/>
              <a:ea typeface="Calibri"/>
              <a:cs typeface="Calibri"/>
              <a:sym typeface="Calibri"/>
            </a:endParaRPr>
          </a:p>
        </p:txBody>
      </p:sp>
      <p:pic>
        <p:nvPicPr>
          <p:cNvPr id="309" name="Google Shape;309;g2abca6009ec_0_30"/>
          <p:cNvPicPr preferRelativeResize="0"/>
          <p:nvPr/>
        </p:nvPicPr>
        <p:blipFill rotWithShape="1">
          <a:blip r:embed="rId3">
            <a:alphaModFix/>
          </a:blip>
          <a:srcRect/>
          <a:stretch/>
        </p:blipFill>
        <p:spPr>
          <a:xfrm>
            <a:off x="8068625" y="132724"/>
            <a:ext cx="597824" cy="478275"/>
          </a:xfrm>
          <a:prstGeom prst="rect">
            <a:avLst/>
          </a:prstGeom>
          <a:noFill/>
          <a:ln>
            <a:noFill/>
          </a:ln>
        </p:spPr>
      </p:pic>
      <p:pic>
        <p:nvPicPr>
          <p:cNvPr id="310" name="Google Shape;310;g2abca6009ec_0_30" descr="Interfaz de usuario gráfica, Texto, Aplicación, Correo electrónico&#10;&#10;Descripción generada automáticamente"/>
          <p:cNvPicPr preferRelativeResize="0"/>
          <p:nvPr/>
        </p:nvPicPr>
        <p:blipFill rotWithShape="1">
          <a:blip r:embed="rId4">
            <a:alphaModFix/>
          </a:blip>
          <a:srcRect/>
          <a:stretch/>
        </p:blipFill>
        <p:spPr>
          <a:xfrm>
            <a:off x="5045296" y="899255"/>
            <a:ext cx="3669175" cy="2201500"/>
          </a:xfrm>
          <a:prstGeom prst="rect">
            <a:avLst/>
          </a:prstGeom>
          <a:noFill/>
          <a:ln>
            <a:noFill/>
          </a:ln>
        </p:spPr>
      </p:pic>
      <p:pic>
        <p:nvPicPr>
          <p:cNvPr id="311" name="Google Shape;311;g2abca6009ec_0_30" descr="Ejemplo de serie"/>
          <p:cNvPicPr preferRelativeResize="0"/>
          <p:nvPr/>
        </p:nvPicPr>
        <p:blipFill rotWithShape="1">
          <a:blip r:embed="rId5">
            <a:alphaModFix/>
          </a:blip>
          <a:srcRect/>
          <a:stretch/>
        </p:blipFill>
        <p:spPr>
          <a:xfrm>
            <a:off x="855506" y="3959100"/>
            <a:ext cx="4479520" cy="6603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g2abca6009ec_0_38"/>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17" name="Google Shape;317;g2abca6009ec_0_38"/>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318" name="Google Shape;318;g2abca6009ec_0_38"/>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Clase </a:t>
            </a:r>
            <a:r>
              <a:rPr lang="es" sz="2000" b="1" i="1">
                <a:solidFill>
                  <a:srgbClr val="110741"/>
                </a:solidFill>
                <a:latin typeface="Ubuntu"/>
                <a:ea typeface="Ubuntu"/>
                <a:cs typeface="Ubuntu"/>
                <a:sym typeface="Ubuntu"/>
              </a:rPr>
              <a:t>Series</a:t>
            </a:r>
            <a:endParaRPr sz="2000" b="0" i="1" u="none" strike="noStrike" cap="none">
              <a:solidFill>
                <a:srgbClr val="000000"/>
              </a:solidFill>
              <a:latin typeface="Arial"/>
              <a:ea typeface="Arial"/>
              <a:cs typeface="Arial"/>
              <a:sym typeface="Arial"/>
            </a:endParaRPr>
          </a:p>
        </p:txBody>
      </p:sp>
      <p:sp>
        <p:nvSpPr>
          <p:cNvPr id="319" name="Google Shape;319;g2abca6009ec_0_38"/>
          <p:cNvSpPr/>
          <p:nvPr/>
        </p:nvSpPr>
        <p:spPr>
          <a:xfrm>
            <a:off x="336950" y="1026550"/>
            <a:ext cx="4531800" cy="3024000"/>
          </a:xfrm>
          <a:prstGeom prst="rect">
            <a:avLst/>
          </a:prstGeom>
          <a:noFill/>
          <a:ln>
            <a:noFill/>
          </a:ln>
        </p:spPr>
        <p:txBody>
          <a:bodyPr spcFirstLastPara="1" wrap="square" lIns="67500" tIns="33750" rIns="67500" bIns="33750" anchor="t" anchorCtr="0">
            <a:noAutofit/>
          </a:bodyPr>
          <a:lstStyle/>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En ausencia de especificaciones explícitas, los índices se generan de forma automática.</a:t>
            </a:r>
            <a:endParaRPr>
              <a:latin typeface="Calibri"/>
              <a:ea typeface="Calibri"/>
              <a:cs typeface="Calibri"/>
              <a:sym typeface="Calibri"/>
            </a:endParaRPr>
          </a:p>
          <a:p>
            <a:pPr marL="457200" marR="0" lvl="0" indent="0" algn="just" rtl="0">
              <a:lnSpc>
                <a:spcPct val="100000"/>
              </a:lnSpc>
              <a:spcBef>
                <a:spcPts val="0"/>
              </a:spcBef>
              <a:spcAft>
                <a:spcPts val="0"/>
              </a:spcAft>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En caso de desear índices específicos, es posible proporcionar una lista al constructor.</a:t>
            </a:r>
            <a:endParaRPr>
              <a:latin typeface="Calibri"/>
              <a:ea typeface="Calibri"/>
              <a:cs typeface="Calibri"/>
              <a:sym typeface="Calibri"/>
            </a:endParaRPr>
          </a:p>
          <a:p>
            <a:pPr marL="457200" marR="0" lvl="0" indent="0" algn="just" rtl="0">
              <a:lnSpc>
                <a:spcPct val="100000"/>
              </a:lnSpc>
              <a:spcBef>
                <a:spcPts val="0"/>
              </a:spcBef>
              <a:spcAft>
                <a:spcPts val="0"/>
              </a:spcAft>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Es crucial que la cantidad de valores y la de índices sean idénticas.</a:t>
            </a:r>
            <a:endParaRPr>
              <a:latin typeface="Calibri"/>
              <a:ea typeface="Calibri"/>
              <a:cs typeface="Calibri"/>
              <a:sym typeface="Calibri"/>
            </a:endParaRPr>
          </a:p>
          <a:p>
            <a:pPr marL="457200" marR="0" lvl="0" indent="0" algn="just" rtl="0">
              <a:lnSpc>
                <a:spcPct val="100000"/>
              </a:lnSpc>
              <a:spcBef>
                <a:spcPts val="0"/>
              </a:spcBef>
              <a:spcAft>
                <a:spcPts val="0"/>
              </a:spcAft>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Los índices facilitan el acceso a los elementos de la serie de manera similar a la utilización de un diccionario.</a:t>
            </a:r>
            <a:endParaRPr>
              <a:latin typeface="Calibri"/>
              <a:ea typeface="Calibri"/>
              <a:cs typeface="Calibri"/>
              <a:sym typeface="Calibri"/>
            </a:endParaRPr>
          </a:p>
        </p:txBody>
      </p:sp>
      <p:pic>
        <p:nvPicPr>
          <p:cNvPr id="320" name="Google Shape;320;g2abca6009ec_0_38"/>
          <p:cNvPicPr preferRelativeResize="0"/>
          <p:nvPr/>
        </p:nvPicPr>
        <p:blipFill rotWithShape="1">
          <a:blip r:embed="rId3">
            <a:alphaModFix/>
          </a:blip>
          <a:srcRect/>
          <a:stretch/>
        </p:blipFill>
        <p:spPr>
          <a:xfrm>
            <a:off x="8068625" y="132724"/>
            <a:ext cx="597824" cy="478275"/>
          </a:xfrm>
          <a:prstGeom prst="rect">
            <a:avLst/>
          </a:prstGeom>
          <a:noFill/>
          <a:ln>
            <a:noFill/>
          </a:ln>
        </p:spPr>
      </p:pic>
      <p:pic>
        <p:nvPicPr>
          <p:cNvPr id="321" name="Google Shape;321;g2abca6009ec_0_38" descr="Interfaz de usuario gráfica, Texto, Aplicación, Correo electrónico&#10;&#10;Descripción generada automáticamente"/>
          <p:cNvPicPr preferRelativeResize="0"/>
          <p:nvPr/>
        </p:nvPicPr>
        <p:blipFill rotWithShape="1">
          <a:blip r:embed="rId4">
            <a:alphaModFix/>
          </a:blip>
          <a:srcRect/>
          <a:stretch/>
        </p:blipFill>
        <p:spPr>
          <a:xfrm>
            <a:off x="5042675" y="1026526"/>
            <a:ext cx="3623775" cy="3024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g2abca6009ec_0_46"/>
          <p:cNvSpPr/>
          <p:nvPr/>
        </p:nvSpPr>
        <p:spPr>
          <a:xfrm>
            <a:off x="7250040" y="-760860"/>
            <a:ext cx="2447700" cy="2434200"/>
          </a:xfrm>
          <a:prstGeom prst="ellipse">
            <a:avLst/>
          </a:prstGeom>
          <a:solidFill>
            <a:srgbClr val="C00000">
              <a:alpha val="9410"/>
            </a:srgbClr>
          </a:solidFill>
          <a:ln>
            <a:noFill/>
          </a:ln>
        </p:spPr>
        <p:txBody>
          <a:bodyPr spcFirstLastPara="1" wrap="square" lIns="68575" tIns="68575" rIns="68575" bIns="6857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327" name="Google Shape;327;g2abca6009ec_0_46"/>
          <p:cNvCxnSpPr/>
          <p:nvPr/>
        </p:nvCxnSpPr>
        <p:spPr>
          <a:xfrm rot="10800000" flipH="1">
            <a:off x="336960" y="638700"/>
            <a:ext cx="8329500" cy="6600"/>
          </a:xfrm>
          <a:prstGeom prst="straightConnector1">
            <a:avLst/>
          </a:prstGeom>
          <a:noFill/>
          <a:ln w="9525" cap="flat" cmpd="sng">
            <a:solidFill>
              <a:srgbClr val="C00000"/>
            </a:solidFill>
            <a:prstDash val="solid"/>
            <a:round/>
            <a:headEnd type="none" w="sm" len="sm"/>
            <a:tailEnd type="none" w="sm" len="sm"/>
          </a:ln>
        </p:spPr>
      </p:cxnSp>
      <p:sp>
        <p:nvSpPr>
          <p:cNvPr id="328" name="Google Shape;328;g2abca6009ec_0_46"/>
          <p:cNvSpPr/>
          <p:nvPr/>
        </p:nvSpPr>
        <p:spPr>
          <a:xfrm>
            <a:off x="278100" y="-3"/>
            <a:ext cx="7864800" cy="524700"/>
          </a:xfrm>
          <a:prstGeom prst="rect">
            <a:avLst/>
          </a:prstGeom>
          <a:noFill/>
          <a:ln>
            <a:noFill/>
          </a:ln>
        </p:spPr>
        <p:txBody>
          <a:bodyPr spcFirstLastPara="1" wrap="square" lIns="91525" tIns="315900" rIns="91525" bIns="31590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000" b="1">
                <a:solidFill>
                  <a:srgbClr val="110741"/>
                </a:solidFill>
                <a:latin typeface="Ubuntu"/>
                <a:ea typeface="Ubuntu"/>
                <a:cs typeface="Ubuntu"/>
                <a:sym typeface="Ubuntu"/>
              </a:rPr>
              <a:t>Clase Series</a:t>
            </a:r>
            <a:endParaRPr sz="2000" b="0" i="0" u="none" strike="noStrike" cap="none">
              <a:solidFill>
                <a:srgbClr val="000000"/>
              </a:solidFill>
              <a:latin typeface="Arial"/>
              <a:ea typeface="Arial"/>
              <a:cs typeface="Arial"/>
              <a:sym typeface="Arial"/>
            </a:endParaRPr>
          </a:p>
        </p:txBody>
      </p:sp>
      <p:sp>
        <p:nvSpPr>
          <p:cNvPr id="329" name="Google Shape;329;g2abca6009ec_0_46"/>
          <p:cNvSpPr/>
          <p:nvPr/>
        </p:nvSpPr>
        <p:spPr>
          <a:xfrm>
            <a:off x="336950" y="1170325"/>
            <a:ext cx="4773900" cy="2854200"/>
          </a:xfrm>
          <a:prstGeom prst="rect">
            <a:avLst/>
          </a:prstGeom>
          <a:noFill/>
          <a:ln>
            <a:noFill/>
          </a:ln>
        </p:spPr>
        <p:txBody>
          <a:bodyPr spcFirstLastPara="1" wrap="square" lIns="67500" tIns="33750" rIns="67500" bIns="33750" anchor="t" anchorCtr="0">
            <a:noAutofit/>
          </a:bodyPr>
          <a:lstStyle/>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Este método de acceso al índice puede emplearse para asignar valores a los elementos de una serie.</a:t>
            </a:r>
            <a:endParaRPr>
              <a:latin typeface="Calibri"/>
              <a:ea typeface="Calibri"/>
              <a:cs typeface="Calibri"/>
              <a:sym typeface="Calibri"/>
            </a:endParaRPr>
          </a:p>
          <a:p>
            <a:pPr marL="457200" marR="0" lvl="0" indent="0" algn="just" rtl="0">
              <a:lnSpc>
                <a:spcPct val="100000"/>
              </a:lnSpc>
              <a:spcBef>
                <a:spcPts val="0"/>
              </a:spcBef>
              <a:spcAft>
                <a:spcPts val="0"/>
              </a:spcAft>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El comportamiento de las asignaciones es análogo al de las matrices de NumPy; específicamente, se produce la propagación (difusión) de los valores asignados a un rango.</a:t>
            </a:r>
            <a:endParaRPr>
              <a:latin typeface="Calibri"/>
              <a:ea typeface="Calibri"/>
              <a:cs typeface="Calibri"/>
              <a:sym typeface="Calibri"/>
            </a:endParaRPr>
          </a:p>
          <a:p>
            <a:pPr marL="457200" marR="0" lvl="0" indent="0" algn="just" rtl="0">
              <a:lnSpc>
                <a:spcPct val="100000"/>
              </a:lnSpc>
              <a:spcBef>
                <a:spcPts val="0"/>
              </a:spcBef>
              <a:spcAft>
                <a:spcPts val="0"/>
              </a:spcAft>
              <a:buNone/>
            </a:pPr>
            <a:endParaRPr>
              <a:latin typeface="Calibri"/>
              <a:ea typeface="Calibri"/>
              <a:cs typeface="Calibri"/>
              <a:sym typeface="Calibri"/>
            </a:endParaRPr>
          </a:p>
          <a:p>
            <a:pPr marL="457200" marR="0" lvl="0" indent="-317500" algn="just" rtl="0">
              <a:lnSpc>
                <a:spcPct val="100000"/>
              </a:lnSpc>
              <a:spcBef>
                <a:spcPts val="0"/>
              </a:spcBef>
              <a:spcAft>
                <a:spcPts val="0"/>
              </a:spcAft>
              <a:buSzPts val="1400"/>
              <a:buFont typeface="Calibri"/>
              <a:buChar char="●"/>
            </a:pPr>
            <a:r>
              <a:rPr lang="es">
                <a:latin typeface="Calibri"/>
                <a:ea typeface="Calibri"/>
                <a:cs typeface="Calibri"/>
                <a:sym typeface="Calibri"/>
              </a:rPr>
              <a:t>Adicionalmente al acceso mediante el índice, es factible acceder a los elementos de la serie utilizando enteros que indican la posición del elemento en la serie. En este escenario, es importante recordar que el último elemento del rango se excluye.</a:t>
            </a:r>
            <a:endParaRPr>
              <a:latin typeface="Calibri"/>
              <a:ea typeface="Calibri"/>
              <a:cs typeface="Calibri"/>
              <a:sym typeface="Calibri"/>
            </a:endParaRPr>
          </a:p>
        </p:txBody>
      </p:sp>
      <p:pic>
        <p:nvPicPr>
          <p:cNvPr id="330" name="Google Shape;330;g2abca6009ec_0_46"/>
          <p:cNvPicPr preferRelativeResize="0"/>
          <p:nvPr/>
        </p:nvPicPr>
        <p:blipFill rotWithShape="1">
          <a:blip r:embed="rId3">
            <a:alphaModFix/>
          </a:blip>
          <a:srcRect/>
          <a:stretch/>
        </p:blipFill>
        <p:spPr>
          <a:xfrm>
            <a:off x="8068625" y="132724"/>
            <a:ext cx="597824" cy="478275"/>
          </a:xfrm>
          <a:prstGeom prst="rect">
            <a:avLst/>
          </a:prstGeom>
          <a:noFill/>
          <a:ln>
            <a:noFill/>
          </a:ln>
        </p:spPr>
      </p:pic>
      <p:pic>
        <p:nvPicPr>
          <p:cNvPr id="331" name="Google Shape;331;g2abca6009ec_0_46" descr="Interfaz de usuario gráfica, Texto, Aplicación, Correo electrónico&#10;&#10;Descripción generada automáticamente"/>
          <p:cNvPicPr preferRelativeResize="0"/>
          <p:nvPr/>
        </p:nvPicPr>
        <p:blipFill rotWithShape="1">
          <a:blip r:embed="rId4">
            <a:alphaModFix/>
          </a:blip>
          <a:srcRect/>
          <a:stretch/>
        </p:blipFill>
        <p:spPr>
          <a:xfrm>
            <a:off x="5318400" y="1170325"/>
            <a:ext cx="3348050" cy="2500800"/>
          </a:xfrm>
          <a:prstGeom prst="rect">
            <a:avLst/>
          </a:prstGeom>
          <a:noFill/>
          <a:ln>
            <a:noFill/>
          </a:ln>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4077</Words>
  <Application>Microsoft Office PowerPoint</Application>
  <PresentationFormat>Presentación en pantalla (16:9)</PresentationFormat>
  <Paragraphs>302</Paragraphs>
  <Slides>38</Slides>
  <Notes>38</Notes>
  <HiddenSlides>0</HiddenSlides>
  <MMClips>0</MMClips>
  <ScaleCrop>false</ScaleCrop>
  <HeadingPairs>
    <vt:vector size="6" baseType="variant">
      <vt:variant>
        <vt:lpstr>Fuentes usadas</vt:lpstr>
      </vt:variant>
      <vt:variant>
        <vt:i4>4</vt:i4>
      </vt:variant>
      <vt:variant>
        <vt:lpstr>Tema</vt:lpstr>
      </vt:variant>
      <vt:variant>
        <vt:i4>4</vt:i4>
      </vt:variant>
      <vt:variant>
        <vt:lpstr>Títulos de diapositiva</vt:lpstr>
      </vt:variant>
      <vt:variant>
        <vt:i4>38</vt:i4>
      </vt:variant>
    </vt:vector>
  </HeadingPairs>
  <TitlesOfParts>
    <vt:vector size="46" baseType="lpstr">
      <vt:lpstr>Ubuntu</vt:lpstr>
      <vt:lpstr>Arial</vt:lpstr>
      <vt:lpstr>Calibri</vt:lpstr>
      <vt:lpstr>Times New Roman</vt:lpstr>
      <vt:lpstr>Tema de Office</vt:lpstr>
      <vt:lpstr>Tema de Office</vt:lpstr>
      <vt:lpstr>Office Theme</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Miguel Ángel Gutiérrez Medina</cp:lastModifiedBy>
  <cp:revision>1</cp:revision>
  <dcterms:modified xsi:type="dcterms:W3CDTF">2024-03-19T17:00:42Z</dcterms:modified>
</cp:coreProperties>
</file>